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handoutMasterIdLst>
    <p:handoutMasterId r:id="rId58"/>
  </p:handoutMasterIdLst>
  <p:sldIdLst>
    <p:sldId id="349" r:id="rId2"/>
    <p:sldId id="350" r:id="rId3"/>
    <p:sldId id="351" r:id="rId4"/>
    <p:sldId id="352" r:id="rId5"/>
    <p:sldId id="353" r:id="rId6"/>
    <p:sldId id="354" r:id="rId7"/>
    <p:sldId id="355" r:id="rId8"/>
    <p:sldId id="356" r:id="rId9"/>
    <p:sldId id="357" r:id="rId10"/>
    <p:sldId id="358" r:id="rId11"/>
    <p:sldId id="359" r:id="rId12"/>
    <p:sldId id="360" r:id="rId13"/>
    <p:sldId id="361" r:id="rId14"/>
    <p:sldId id="348" r:id="rId15"/>
    <p:sldId id="286" r:id="rId16"/>
    <p:sldId id="333" r:id="rId17"/>
    <p:sldId id="285" r:id="rId18"/>
    <p:sldId id="287" r:id="rId19"/>
    <p:sldId id="289" r:id="rId20"/>
    <p:sldId id="291" r:id="rId21"/>
    <p:sldId id="292" r:id="rId22"/>
    <p:sldId id="294" r:id="rId23"/>
    <p:sldId id="297" r:id="rId24"/>
    <p:sldId id="301" r:id="rId25"/>
    <p:sldId id="303" r:id="rId26"/>
    <p:sldId id="337" r:id="rId27"/>
    <p:sldId id="338" r:id="rId28"/>
    <p:sldId id="306" r:id="rId29"/>
    <p:sldId id="336" r:id="rId30"/>
    <p:sldId id="339" r:id="rId31"/>
    <p:sldId id="340" r:id="rId32"/>
    <p:sldId id="341" r:id="rId33"/>
    <p:sldId id="293" r:id="rId34"/>
    <p:sldId id="342" r:id="rId35"/>
    <p:sldId id="295" r:id="rId36"/>
    <p:sldId id="296" r:id="rId37"/>
    <p:sldId id="343" r:id="rId38"/>
    <p:sldId id="298" r:id="rId39"/>
    <p:sldId id="299" r:id="rId40"/>
    <p:sldId id="300" r:id="rId41"/>
    <p:sldId id="344" r:id="rId42"/>
    <p:sldId id="346" r:id="rId43"/>
    <p:sldId id="304" r:id="rId44"/>
    <p:sldId id="305" r:id="rId45"/>
    <p:sldId id="317" r:id="rId46"/>
    <p:sldId id="318" r:id="rId47"/>
    <p:sldId id="308" r:id="rId48"/>
    <p:sldId id="309" r:id="rId49"/>
    <p:sldId id="345" r:id="rId50"/>
    <p:sldId id="312" r:id="rId51"/>
    <p:sldId id="310" r:id="rId52"/>
    <p:sldId id="362" r:id="rId53"/>
    <p:sldId id="363" r:id="rId54"/>
    <p:sldId id="364" r:id="rId55"/>
    <p:sldId id="31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942092"/>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4111"/>
    <p:restoredTop sz="86809" autoAdjust="0"/>
  </p:normalViewPr>
  <p:slideViewPr>
    <p:cSldViewPr snapToGrid="0" snapToObjects="1">
      <p:cViewPr varScale="1">
        <p:scale>
          <a:sx n="43" d="100"/>
          <a:sy n="43" d="100"/>
        </p:scale>
        <p:origin x="-682"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747659CB-BF84-F74F-95EB-6F953048C7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2B7085A3-07F8-A34F-9A0B-6F4694CDA1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FFA247-0B2D-A648-ACD1-EF9D1C1BBAEB}" type="datetime1">
              <a:rPr lang="en-IN" smtClean="0"/>
              <a:pPr/>
              <a:t>22-12-2021</a:t>
            </a:fld>
            <a:endParaRPr lang="en-US"/>
          </a:p>
        </p:txBody>
      </p:sp>
      <p:sp>
        <p:nvSpPr>
          <p:cNvPr id="4" name="Footer Placeholder 3">
            <a:extLst>
              <a:ext uri="{FF2B5EF4-FFF2-40B4-BE49-F238E27FC236}">
                <a16:creationId xmlns="" xmlns:a16="http://schemas.microsoft.com/office/drawing/2014/main" id="{AFA908EB-DD7C-3B4A-A7DF-2AF619263E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CB1C41E-5188-D247-8003-4D23BEC7A9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A92BAF-94A5-4240-A2BF-E6524060C5D1}" type="slidenum">
              <a:rPr lang="en-US" smtClean="0"/>
              <a:pPr/>
              <a:t>‹#›</a:t>
            </a:fld>
            <a:endParaRPr lang="en-US"/>
          </a:p>
        </p:txBody>
      </p:sp>
    </p:spTree>
    <p:extLst>
      <p:ext uri="{BB962C8B-B14F-4D97-AF65-F5344CB8AC3E}">
        <p14:creationId xmlns="" xmlns:p14="http://schemas.microsoft.com/office/powerpoint/2010/main" val="2351061773"/>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47752-78CA-404D-91C8-45DA75B158D6}" type="datetime1">
              <a:rPr lang="en-IN" smtClean="0"/>
              <a:pPr/>
              <a:t>22-12-2021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DEA72-A9DA-0241-B584-7E6AEC2B0F1F}" type="slidenum">
              <a:rPr lang="en-US" smtClean="0"/>
              <a:pPr/>
              <a:t>‹#›</a:t>
            </a:fld>
            <a:endParaRPr lang="en-US"/>
          </a:p>
        </p:txBody>
      </p:sp>
    </p:spTree>
    <p:extLst>
      <p:ext uri="{BB962C8B-B14F-4D97-AF65-F5344CB8AC3E}">
        <p14:creationId xmlns="" xmlns:p14="http://schemas.microsoft.com/office/powerpoint/2010/main" val="444403577"/>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5A97594-F593-4123-8AF8-D5CFE17B7CDE}" type="slidenum">
              <a:rPr lang="en-US" smtClean="0"/>
              <a:pPr/>
              <a:t>10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22-12-2021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14</a:t>
            </a:fld>
            <a:endParaRPr lang="en-US"/>
          </a:p>
        </p:txBody>
      </p:sp>
    </p:spTree>
    <p:extLst>
      <p:ext uri="{BB962C8B-B14F-4D97-AF65-F5344CB8AC3E}">
        <p14:creationId xmlns="" xmlns:p14="http://schemas.microsoft.com/office/powerpoint/2010/main" val="819432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0D247752-78CA-404D-91C8-45DA75B158D6}" type="datetime1">
              <a:rPr lang="en-IN" smtClean="0"/>
              <a:pPr/>
              <a:t>22-12-2021</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25</a:t>
            </a:fld>
            <a:endParaRPr lang="en-US"/>
          </a:p>
        </p:txBody>
      </p:sp>
    </p:spTree>
    <p:extLst>
      <p:ext uri="{BB962C8B-B14F-4D97-AF65-F5344CB8AC3E}">
        <p14:creationId xmlns="" xmlns:p14="http://schemas.microsoft.com/office/powerpoint/2010/main" val="355314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 xmlns:a16="http://schemas.microsoft.com/office/drawing/2014/main" id="{1E7DB7D3-C10D-435C-9057-CDE6713AD50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8131" name="Notes Placeholder 2">
            <a:extLst>
              <a:ext uri="{FF2B5EF4-FFF2-40B4-BE49-F238E27FC236}">
                <a16:creationId xmlns="" xmlns:a16="http://schemas.microsoft.com/office/drawing/2014/main" id="{2C23515F-1778-4EA4-86A1-EF68774D6358}"/>
              </a:ext>
            </a:extLst>
          </p:cNvPr>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48132" name="Slide Number Placeholder 3">
            <a:extLst>
              <a:ext uri="{FF2B5EF4-FFF2-40B4-BE49-F238E27FC236}">
                <a16:creationId xmlns="" xmlns:a16="http://schemas.microsoft.com/office/drawing/2014/main" id="{BE34B4D4-EE39-41D7-B835-C11B3EC12122}"/>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DA48B53-2347-420A-B4DB-6125EB3508D3}" type="slidenum">
              <a:rPr lang="en-IN" altLang="en-US" smtClean="0"/>
              <a:pPr>
                <a:spcBef>
                  <a:spcPct val="0"/>
                </a:spcBef>
              </a:pPr>
              <a:t>32</a:t>
            </a:fld>
            <a:endParaRPr lang="en-I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7A51A5-507D-7240-9F56-DD7EA04A7C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C4C527D8-0F25-C74A-A33A-50E2C4ECC7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B087DB8D-2085-BA4F-BAA0-77C9844548D8}"/>
              </a:ext>
            </a:extLst>
          </p:cNvPr>
          <p:cNvSpPr>
            <a:spLocks noGrp="1"/>
          </p:cNvSpPr>
          <p:nvPr>
            <p:ph type="dt" sz="half" idx="10"/>
          </p:nvPr>
        </p:nvSpPr>
        <p:spPr/>
        <p:txBody>
          <a:bodyPr/>
          <a:lstStyle/>
          <a:p>
            <a:fld id="{96F860D4-43D9-1743-83F5-C61DF5B0AAFC}" type="datetimeFigureOut">
              <a:rPr lang="en-US" smtClean="0"/>
              <a:pPr/>
              <a:t>12/22/2021</a:t>
            </a:fld>
            <a:endParaRPr lang="en-US"/>
          </a:p>
        </p:txBody>
      </p:sp>
      <p:sp>
        <p:nvSpPr>
          <p:cNvPr id="5" name="Footer Placeholder 4">
            <a:extLst>
              <a:ext uri="{FF2B5EF4-FFF2-40B4-BE49-F238E27FC236}">
                <a16:creationId xmlns="" xmlns:a16="http://schemas.microsoft.com/office/drawing/2014/main" id="{E314435B-1C12-E548-9938-754F28F1C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70445A2-F60F-8B4C-8CF6-5D16442B9D5E}"/>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 xmlns:p14="http://schemas.microsoft.com/office/powerpoint/2010/main" val="1279454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60795C-9FBC-E649-BC83-1E0949D057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2C366DD0-31C0-B144-B38B-DD81A100ABA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6741D1B-40DA-2741-A4B3-7EAAD6A42A09}"/>
              </a:ext>
            </a:extLst>
          </p:cNvPr>
          <p:cNvSpPr>
            <a:spLocks noGrp="1"/>
          </p:cNvSpPr>
          <p:nvPr>
            <p:ph type="dt" sz="half" idx="10"/>
          </p:nvPr>
        </p:nvSpPr>
        <p:spPr/>
        <p:txBody>
          <a:bodyPr/>
          <a:lstStyle/>
          <a:p>
            <a:fld id="{96F860D4-43D9-1743-83F5-C61DF5B0AAFC}" type="datetimeFigureOut">
              <a:rPr lang="en-US" smtClean="0"/>
              <a:pPr/>
              <a:t>12/22/2021</a:t>
            </a:fld>
            <a:endParaRPr lang="en-US"/>
          </a:p>
        </p:txBody>
      </p:sp>
      <p:sp>
        <p:nvSpPr>
          <p:cNvPr id="5" name="Footer Placeholder 4">
            <a:extLst>
              <a:ext uri="{FF2B5EF4-FFF2-40B4-BE49-F238E27FC236}">
                <a16:creationId xmlns="" xmlns:a16="http://schemas.microsoft.com/office/drawing/2014/main" id="{B43DE584-0159-E747-A6DC-AA897D1EC4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D84B54D-88D0-5843-AB57-7A4A6194ECB7}"/>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 xmlns:p14="http://schemas.microsoft.com/office/powerpoint/2010/main" val="2092495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3F6ED751-46A5-E944-BFD1-6418997625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5F849067-FF63-A545-B8AB-1D4C2EB8116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78A832E-7C18-E844-AD16-385329DD3693}"/>
              </a:ext>
            </a:extLst>
          </p:cNvPr>
          <p:cNvSpPr>
            <a:spLocks noGrp="1"/>
          </p:cNvSpPr>
          <p:nvPr>
            <p:ph type="dt" sz="half" idx="10"/>
          </p:nvPr>
        </p:nvSpPr>
        <p:spPr/>
        <p:txBody>
          <a:bodyPr/>
          <a:lstStyle/>
          <a:p>
            <a:fld id="{96F860D4-43D9-1743-83F5-C61DF5B0AAFC}" type="datetimeFigureOut">
              <a:rPr lang="en-US" smtClean="0"/>
              <a:pPr/>
              <a:t>12/22/2021</a:t>
            </a:fld>
            <a:endParaRPr lang="en-US"/>
          </a:p>
        </p:txBody>
      </p:sp>
      <p:sp>
        <p:nvSpPr>
          <p:cNvPr id="5" name="Footer Placeholder 4">
            <a:extLst>
              <a:ext uri="{FF2B5EF4-FFF2-40B4-BE49-F238E27FC236}">
                <a16:creationId xmlns="" xmlns:a16="http://schemas.microsoft.com/office/drawing/2014/main" id="{87ED703F-ADE5-7446-B855-CC86422455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BBEDA4-FFEC-2D4E-8187-CE601486227A}"/>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 xmlns:p14="http://schemas.microsoft.com/office/powerpoint/2010/main" val="3684810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FFA42D-0166-F145-BD9D-8B3F9DD658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287C57CD-2153-2947-8A7E-E315EC1F1F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071A5E5-6204-D748-9A98-B9C434AF00B0}"/>
              </a:ext>
            </a:extLst>
          </p:cNvPr>
          <p:cNvSpPr>
            <a:spLocks noGrp="1"/>
          </p:cNvSpPr>
          <p:nvPr>
            <p:ph type="dt" sz="half" idx="10"/>
          </p:nvPr>
        </p:nvSpPr>
        <p:spPr/>
        <p:txBody>
          <a:bodyPr/>
          <a:lstStyle/>
          <a:p>
            <a:fld id="{96F860D4-43D9-1743-83F5-C61DF5B0AAFC}" type="datetimeFigureOut">
              <a:rPr lang="en-US" smtClean="0"/>
              <a:pPr/>
              <a:t>12/22/2021</a:t>
            </a:fld>
            <a:endParaRPr lang="en-US"/>
          </a:p>
        </p:txBody>
      </p:sp>
      <p:sp>
        <p:nvSpPr>
          <p:cNvPr id="5" name="Footer Placeholder 4">
            <a:extLst>
              <a:ext uri="{FF2B5EF4-FFF2-40B4-BE49-F238E27FC236}">
                <a16:creationId xmlns="" xmlns:a16="http://schemas.microsoft.com/office/drawing/2014/main" id="{2AA08948-513D-EE42-BC00-37C518792D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ACB9B26-AAA6-5349-A5C1-4C2138338CE8}"/>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 xmlns:p14="http://schemas.microsoft.com/office/powerpoint/2010/main" val="519706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29FFC2-AB03-DB42-9BD8-B22278234E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9300DE38-3033-9F47-AA4C-8B5E13B4D7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5317132D-85B2-7949-AF1E-F8BE8D429DA4}"/>
              </a:ext>
            </a:extLst>
          </p:cNvPr>
          <p:cNvSpPr>
            <a:spLocks noGrp="1"/>
          </p:cNvSpPr>
          <p:nvPr>
            <p:ph type="dt" sz="half" idx="10"/>
          </p:nvPr>
        </p:nvSpPr>
        <p:spPr/>
        <p:txBody>
          <a:bodyPr/>
          <a:lstStyle/>
          <a:p>
            <a:fld id="{96F860D4-43D9-1743-83F5-C61DF5B0AAFC}" type="datetimeFigureOut">
              <a:rPr lang="en-US" smtClean="0"/>
              <a:pPr/>
              <a:t>12/22/2021</a:t>
            </a:fld>
            <a:endParaRPr lang="en-US"/>
          </a:p>
        </p:txBody>
      </p:sp>
      <p:sp>
        <p:nvSpPr>
          <p:cNvPr id="5" name="Footer Placeholder 4">
            <a:extLst>
              <a:ext uri="{FF2B5EF4-FFF2-40B4-BE49-F238E27FC236}">
                <a16:creationId xmlns="" xmlns:a16="http://schemas.microsoft.com/office/drawing/2014/main" id="{A9D7402D-FCC8-324B-9252-6DB27CF53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34C1BD5-59DB-F841-84E8-7C615B4D5FDA}"/>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 xmlns:p14="http://schemas.microsoft.com/office/powerpoint/2010/main" val="138305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F97CB5-04AC-B145-8DFB-EB6410E6EE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1F8E368-D415-204B-ACAA-F2A7CF20C4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6017E3FC-7CBB-1247-A715-756F7891E86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6BBD3D62-50EC-C044-98A5-8700F758EE6D}"/>
              </a:ext>
            </a:extLst>
          </p:cNvPr>
          <p:cNvSpPr>
            <a:spLocks noGrp="1"/>
          </p:cNvSpPr>
          <p:nvPr>
            <p:ph type="dt" sz="half" idx="10"/>
          </p:nvPr>
        </p:nvSpPr>
        <p:spPr/>
        <p:txBody>
          <a:bodyPr/>
          <a:lstStyle/>
          <a:p>
            <a:fld id="{96F860D4-43D9-1743-83F5-C61DF5B0AAFC}" type="datetimeFigureOut">
              <a:rPr lang="en-US" smtClean="0"/>
              <a:pPr/>
              <a:t>12/22/2021</a:t>
            </a:fld>
            <a:endParaRPr lang="en-US"/>
          </a:p>
        </p:txBody>
      </p:sp>
      <p:sp>
        <p:nvSpPr>
          <p:cNvPr id="6" name="Footer Placeholder 5">
            <a:extLst>
              <a:ext uri="{FF2B5EF4-FFF2-40B4-BE49-F238E27FC236}">
                <a16:creationId xmlns="" xmlns:a16="http://schemas.microsoft.com/office/drawing/2014/main" id="{8A2EAB96-574C-E141-B587-FE77CA3AF0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907F35D1-150B-B64E-B84A-2048D42BD991}"/>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 xmlns:p14="http://schemas.microsoft.com/office/powerpoint/2010/main" val="2781012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B7533F-17AF-804A-A825-268C243B3B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CE659667-F4B2-D34A-84DB-2D0B3B7E9E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343CC843-ECAB-E845-A911-4684E763558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6B39753F-B4DE-CE4B-B215-45927F9B7F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B0267AF6-C258-E74A-972A-43ACAF121BC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73AB73E8-AA99-9D44-B73A-36DAB298DB66}"/>
              </a:ext>
            </a:extLst>
          </p:cNvPr>
          <p:cNvSpPr>
            <a:spLocks noGrp="1"/>
          </p:cNvSpPr>
          <p:nvPr>
            <p:ph type="dt" sz="half" idx="10"/>
          </p:nvPr>
        </p:nvSpPr>
        <p:spPr/>
        <p:txBody>
          <a:bodyPr/>
          <a:lstStyle/>
          <a:p>
            <a:fld id="{96F860D4-43D9-1743-83F5-C61DF5B0AAFC}" type="datetimeFigureOut">
              <a:rPr lang="en-US" smtClean="0"/>
              <a:pPr/>
              <a:t>12/22/2021</a:t>
            </a:fld>
            <a:endParaRPr lang="en-US"/>
          </a:p>
        </p:txBody>
      </p:sp>
      <p:sp>
        <p:nvSpPr>
          <p:cNvPr id="8" name="Footer Placeholder 7">
            <a:extLst>
              <a:ext uri="{FF2B5EF4-FFF2-40B4-BE49-F238E27FC236}">
                <a16:creationId xmlns="" xmlns:a16="http://schemas.microsoft.com/office/drawing/2014/main" id="{B0067D41-A024-DF40-9456-B595B1820A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B22720FB-7B0C-3744-BA3E-16919C38CFAE}"/>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 xmlns:p14="http://schemas.microsoft.com/office/powerpoint/2010/main" val="740336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BF3F3C-AADB-6B41-A93A-646C80736E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05F44714-C02E-224F-9D69-9FD099B1B610}"/>
              </a:ext>
            </a:extLst>
          </p:cNvPr>
          <p:cNvSpPr>
            <a:spLocks noGrp="1"/>
          </p:cNvSpPr>
          <p:nvPr>
            <p:ph type="dt" sz="half" idx="10"/>
          </p:nvPr>
        </p:nvSpPr>
        <p:spPr/>
        <p:txBody>
          <a:bodyPr/>
          <a:lstStyle/>
          <a:p>
            <a:fld id="{96F860D4-43D9-1743-83F5-C61DF5B0AAFC}" type="datetimeFigureOut">
              <a:rPr lang="en-US" smtClean="0"/>
              <a:pPr/>
              <a:t>12/22/2021</a:t>
            </a:fld>
            <a:endParaRPr lang="en-US"/>
          </a:p>
        </p:txBody>
      </p:sp>
      <p:sp>
        <p:nvSpPr>
          <p:cNvPr id="4" name="Footer Placeholder 3">
            <a:extLst>
              <a:ext uri="{FF2B5EF4-FFF2-40B4-BE49-F238E27FC236}">
                <a16:creationId xmlns="" xmlns:a16="http://schemas.microsoft.com/office/drawing/2014/main" id="{6428516B-7AA2-444C-8C23-2484FBA986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8EB44E81-FED1-6D4E-AA56-C90660548A49}"/>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 xmlns:p14="http://schemas.microsoft.com/office/powerpoint/2010/main" val="388281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AB9069D-ACC1-2846-BB69-0C25ABE4128B}"/>
              </a:ext>
            </a:extLst>
          </p:cNvPr>
          <p:cNvSpPr>
            <a:spLocks noGrp="1"/>
          </p:cNvSpPr>
          <p:nvPr>
            <p:ph type="dt" sz="half" idx="10"/>
          </p:nvPr>
        </p:nvSpPr>
        <p:spPr/>
        <p:txBody>
          <a:bodyPr/>
          <a:lstStyle/>
          <a:p>
            <a:fld id="{96F860D4-43D9-1743-83F5-C61DF5B0AAFC}" type="datetimeFigureOut">
              <a:rPr lang="en-US" smtClean="0"/>
              <a:pPr/>
              <a:t>12/22/2021</a:t>
            </a:fld>
            <a:endParaRPr lang="en-US"/>
          </a:p>
        </p:txBody>
      </p:sp>
      <p:sp>
        <p:nvSpPr>
          <p:cNvPr id="3" name="Footer Placeholder 2">
            <a:extLst>
              <a:ext uri="{FF2B5EF4-FFF2-40B4-BE49-F238E27FC236}">
                <a16:creationId xmlns="" xmlns:a16="http://schemas.microsoft.com/office/drawing/2014/main" id="{167E34F7-C671-004D-809D-FAA835295E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19B55E6A-D1AE-1B44-AE7B-9AA711C28798}"/>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 xmlns:p14="http://schemas.microsoft.com/office/powerpoint/2010/main" val="3507050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79681E-D7B2-6449-AF06-3270CDE660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7882A3C9-366D-3940-BC0B-0CFC92033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B953DC75-2188-D14F-8B64-470BD5171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1FC69DD6-BF4D-1F43-9CC6-5D52D2316455}"/>
              </a:ext>
            </a:extLst>
          </p:cNvPr>
          <p:cNvSpPr>
            <a:spLocks noGrp="1"/>
          </p:cNvSpPr>
          <p:nvPr>
            <p:ph type="dt" sz="half" idx="10"/>
          </p:nvPr>
        </p:nvSpPr>
        <p:spPr/>
        <p:txBody>
          <a:bodyPr/>
          <a:lstStyle/>
          <a:p>
            <a:fld id="{96F860D4-43D9-1743-83F5-C61DF5B0AAFC}" type="datetimeFigureOut">
              <a:rPr lang="en-US" smtClean="0"/>
              <a:pPr/>
              <a:t>12/22/2021</a:t>
            </a:fld>
            <a:endParaRPr lang="en-US"/>
          </a:p>
        </p:txBody>
      </p:sp>
      <p:sp>
        <p:nvSpPr>
          <p:cNvPr id="6" name="Footer Placeholder 5">
            <a:extLst>
              <a:ext uri="{FF2B5EF4-FFF2-40B4-BE49-F238E27FC236}">
                <a16:creationId xmlns="" xmlns:a16="http://schemas.microsoft.com/office/drawing/2014/main" id="{B8346F58-8566-B14B-9E2D-ADD0E3195D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9B0B562-EE07-E941-B226-A14AAE532392}"/>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 xmlns:p14="http://schemas.microsoft.com/office/powerpoint/2010/main" val="3082632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98EB8B-69D9-6A4D-9AB7-AFFFB081EC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53FAE5A-CA14-1A43-91AA-DCAA4B553B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49E1AAA7-3BF0-344A-88DF-721AE46FD4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A43809F0-5FCF-8B4E-A9EF-F54690804129}"/>
              </a:ext>
            </a:extLst>
          </p:cNvPr>
          <p:cNvSpPr>
            <a:spLocks noGrp="1"/>
          </p:cNvSpPr>
          <p:nvPr>
            <p:ph type="dt" sz="half" idx="10"/>
          </p:nvPr>
        </p:nvSpPr>
        <p:spPr/>
        <p:txBody>
          <a:bodyPr/>
          <a:lstStyle/>
          <a:p>
            <a:fld id="{96F860D4-43D9-1743-83F5-C61DF5B0AAFC}" type="datetimeFigureOut">
              <a:rPr lang="en-US" smtClean="0"/>
              <a:pPr/>
              <a:t>12/22/2021</a:t>
            </a:fld>
            <a:endParaRPr lang="en-US"/>
          </a:p>
        </p:txBody>
      </p:sp>
      <p:sp>
        <p:nvSpPr>
          <p:cNvPr id="6" name="Footer Placeholder 5">
            <a:extLst>
              <a:ext uri="{FF2B5EF4-FFF2-40B4-BE49-F238E27FC236}">
                <a16:creationId xmlns="" xmlns:a16="http://schemas.microsoft.com/office/drawing/2014/main" id="{59E36D1F-45BA-FA43-9565-4D8F779528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F4A31EC5-CE1A-2F4E-AB06-9D0E90530CE7}"/>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 xmlns:p14="http://schemas.microsoft.com/office/powerpoint/2010/main" val="3211271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2329BE7-407A-964A-8517-6D42CF674F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197E2056-654E-8345-A333-D4E1EA341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DFC04D6-869A-864D-95B4-1005B9A7C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860D4-43D9-1743-83F5-C61DF5B0AAFC}" type="datetimeFigureOut">
              <a:rPr lang="en-US" smtClean="0"/>
              <a:pPr/>
              <a:t>12/22/2021</a:t>
            </a:fld>
            <a:endParaRPr lang="en-US"/>
          </a:p>
        </p:txBody>
      </p:sp>
      <p:sp>
        <p:nvSpPr>
          <p:cNvPr id="5" name="Footer Placeholder 4">
            <a:extLst>
              <a:ext uri="{FF2B5EF4-FFF2-40B4-BE49-F238E27FC236}">
                <a16:creationId xmlns="" xmlns:a16="http://schemas.microsoft.com/office/drawing/2014/main" id="{BD2A2738-A23A-F74B-92DF-8746BC7CD0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4B72659A-8EA6-A843-9183-BBE98959F8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B3F5DA-0F3F-FF46-BDE9-7495294E9A04}" type="slidenum">
              <a:rPr lang="en-US" smtClean="0"/>
              <a:pPr/>
              <a:t>‹#›</a:t>
            </a:fld>
            <a:endParaRPr lang="en-US"/>
          </a:p>
        </p:txBody>
      </p:sp>
    </p:spTree>
    <p:extLst>
      <p:ext uri="{BB962C8B-B14F-4D97-AF65-F5344CB8AC3E}">
        <p14:creationId xmlns="" xmlns:p14="http://schemas.microsoft.com/office/powerpoint/2010/main" val="500072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https://byjus.com/biology/ribosomes/"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www.biologyonline.com/dictionary/tRNA" TargetMode="External"/><Relationship Id="rId2" Type="http://schemas.openxmlformats.org/officeDocument/2006/relationships/hyperlink" Target="https://www.biologyonline.com/dictionary/mRNA" TargetMode="External"/><Relationship Id="rId1" Type="http://schemas.openxmlformats.org/officeDocument/2006/relationships/slideLayout" Target="../slideLayouts/slideLayout7.xml"/><Relationship Id="rId5" Type="http://schemas.openxmlformats.org/officeDocument/2006/relationships/hyperlink" Target="https://www.biologyonline.com/dictionary/rNA" TargetMode="External"/><Relationship Id="rId4" Type="http://schemas.openxmlformats.org/officeDocument/2006/relationships/hyperlink" Target="https://www.biologyonline.com/dictionary/rRNA"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762000"/>
            <a:ext cx="5384800" cy="5493812"/>
          </a:xfrm>
          <a:prstGeom prst="rect">
            <a:avLst/>
          </a:prstGeom>
        </p:spPr>
        <p:txBody>
          <a:bodyPr wrap="square">
            <a:spAutoFit/>
          </a:bodyPr>
          <a:lstStyle/>
          <a:p>
            <a:pPr algn="just">
              <a:lnSpc>
                <a:spcPct val="150000"/>
              </a:lnSpc>
              <a:buFont typeface="Wingdings" pitchFamily="2" charset="2"/>
              <a:buChar char="§"/>
            </a:pPr>
            <a:r>
              <a:rPr lang="en-US" dirty="0"/>
              <a:t>The cell is the basic structural and functional unit of </a:t>
            </a:r>
            <a:r>
              <a:rPr lang="en-US" dirty="0" smtClean="0"/>
              <a:t>life </a:t>
            </a:r>
          </a:p>
          <a:p>
            <a:pPr algn="just">
              <a:lnSpc>
                <a:spcPct val="150000"/>
              </a:lnSpc>
              <a:buFont typeface="Wingdings" pitchFamily="2" charset="2"/>
              <a:buChar char="§"/>
            </a:pPr>
            <a:r>
              <a:rPr lang="en-US" dirty="0" smtClean="0"/>
              <a:t>The</a:t>
            </a:r>
            <a:r>
              <a:rPr lang="en-US" dirty="0"/>
              <a:t> cell was first discovered by Robert Hooke in </a:t>
            </a:r>
            <a:r>
              <a:rPr lang="en-US" dirty="0" smtClean="0"/>
              <a:t>1665</a:t>
            </a:r>
            <a:endParaRPr lang="en-US" dirty="0"/>
          </a:p>
          <a:p>
            <a:pPr algn="just">
              <a:lnSpc>
                <a:spcPct val="150000"/>
              </a:lnSpc>
              <a:buFont typeface="Wingdings" pitchFamily="2" charset="2"/>
              <a:buChar char="§"/>
            </a:pPr>
            <a:r>
              <a:rPr lang="en-US" dirty="0" smtClean="0"/>
              <a:t>A cell consists of cell wall, cell membrane, cytoplasm</a:t>
            </a:r>
            <a:r>
              <a:rPr lang="en-US" dirty="0"/>
              <a:t>, nucleus, and cell organelles. </a:t>
            </a:r>
            <a:endParaRPr lang="en-US" dirty="0" smtClean="0"/>
          </a:p>
          <a:p>
            <a:pPr>
              <a:lnSpc>
                <a:spcPct val="150000"/>
              </a:lnSpc>
            </a:pPr>
            <a:r>
              <a:rPr lang="en-US" b="1" dirty="0" smtClean="0"/>
              <a:t>Main </a:t>
            </a:r>
            <a:r>
              <a:rPr lang="en-US" b="1" dirty="0"/>
              <a:t>Cell Functions</a:t>
            </a:r>
            <a:endParaRPr lang="en-US" dirty="0"/>
          </a:p>
          <a:p>
            <a:pPr>
              <a:lnSpc>
                <a:spcPct val="150000"/>
              </a:lnSpc>
              <a:buFont typeface="Wingdings" pitchFamily="2" charset="2"/>
              <a:buChar char="§"/>
            </a:pPr>
            <a:r>
              <a:rPr lang="en-US" dirty="0"/>
              <a:t>Provide Structure and </a:t>
            </a:r>
            <a:r>
              <a:rPr lang="en-US" dirty="0" smtClean="0"/>
              <a:t>Support</a:t>
            </a:r>
          </a:p>
          <a:p>
            <a:pPr>
              <a:lnSpc>
                <a:spcPct val="150000"/>
              </a:lnSpc>
              <a:buFont typeface="Wingdings" pitchFamily="2" charset="2"/>
              <a:buChar char="§"/>
            </a:pPr>
            <a:r>
              <a:rPr lang="en-US" dirty="0" smtClean="0"/>
              <a:t>Facilitate </a:t>
            </a:r>
            <a:r>
              <a:rPr lang="en-US" dirty="0"/>
              <a:t>Growth Through </a:t>
            </a:r>
            <a:r>
              <a:rPr lang="en-US" dirty="0" smtClean="0"/>
              <a:t>Mitosis</a:t>
            </a:r>
          </a:p>
          <a:p>
            <a:pPr>
              <a:lnSpc>
                <a:spcPct val="150000"/>
              </a:lnSpc>
              <a:buFont typeface="Wingdings" pitchFamily="2" charset="2"/>
              <a:buChar char="§"/>
            </a:pPr>
            <a:r>
              <a:rPr lang="en-US" dirty="0" smtClean="0"/>
              <a:t>Allow </a:t>
            </a:r>
            <a:r>
              <a:rPr lang="en-US" dirty="0"/>
              <a:t>Passive and Active </a:t>
            </a:r>
            <a:r>
              <a:rPr lang="en-US" dirty="0" smtClean="0"/>
              <a:t>Transport</a:t>
            </a:r>
          </a:p>
          <a:p>
            <a:pPr>
              <a:lnSpc>
                <a:spcPct val="150000"/>
              </a:lnSpc>
              <a:buFont typeface="Wingdings" pitchFamily="2" charset="2"/>
              <a:buChar char="§"/>
            </a:pPr>
            <a:r>
              <a:rPr lang="en-US" dirty="0" smtClean="0"/>
              <a:t>Produce Energy</a:t>
            </a:r>
          </a:p>
          <a:p>
            <a:pPr>
              <a:lnSpc>
                <a:spcPct val="150000"/>
              </a:lnSpc>
              <a:buFont typeface="Wingdings" pitchFamily="2" charset="2"/>
              <a:buChar char="§"/>
            </a:pPr>
            <a:r>
              <a:rPr lang="en-US" dirty="0" smtClean="0"/>
              <a:t>Create </a:t>
            </a:r>
            <a:r>
              <a:rPr lang="en-US" dirty="0"/>
              <a:t>Metabolic </a:t>
            </a:r>
            <a:r>
              <a:rPr lang="en-US" dirty="0" smtClean="0"/>
              <a:t>Reactions</a:t>
            </a:r>
          </a:p>
          <a:p>
            <a:pPr>
              <a:lnSpc>
                <a:spcPct val="150000"/>
              </a:lnSpc>
              <a:buFont typeface="Wingdings" pitchFamily="2" charset="2"/>
              <a:buChar char="§"/>
            </a:pPr>
            <a:r>
              <a:rPr lang="en-US" dirty="0" smtClean="0"/>
              <a:t>Aids </a:t>
            </a:r>
            <a:r>
              <a:rPr lang="en-US" dirty="0"/>
              <a:t>in Reproduction.</a:t>
            </a:r>
          </a:p>
          <a:p>
            <a:pPr algn="just">
              <a:lnSpc>
                <a:spcPct val="150000"/>
              </a:lnSpc>
              <a:buFont typeface="Wingdings" pitchFamily="2" charset="2"/>
              <a:buChar char="§"/>
            </a:pPr>
            <a:endParaRPr lang="en-US" dirty="0"/>
          </a:p>
        </p:txBody>
      </p:sp>
      <p:pic>
        <p:nvPicPr>
          <p:cNvPr id="16388" name="Picture 4" descr="Cell Wall (Plant, Fungal, Bacterial)- Structure and Functions"/>
          <p:cNvPicPr>
            <a:picLocks noChangeAspect="1" noChangeArrowheads="1"/>
          </p:cNvPicPr>
          <p:nvPr/>
        </p:nvPicPr>
        <p:blipFill>
          <a:blip r:embed="rId2"/>
          <a:srcRect r="52000"/>
          <a:stretch>
            <a:fillRect/>
          </a:stretch>
        </p:blipFill>
        <p:spPr bwMode="auto">
          <a:xfrm>
            <a:off x="5773784" y="1143000"/>
            <a:ext cx="6316616" cy="5181600"/>
          </a:xfrm>
          <a:prstGeom prst="rect">
            <a:avLst/>
          </a:prstGeom>
          <a:noFill/>
        </p:spPr>
      </p:pic>
      <p:sp>
        <p:nvSpPr>
          <p:cNvPr id="5" name="Rectangle 4"/>
          <p:cNvSpPr/>
          <p:nvPr/>
        </p:nvSpPr>
        <p:spPr>
          <a:xfrm>
            <a:off x="4572000" y="304801"/>
            <a:ext cx="1981375" cy="461665"/>
          </a:xfrm>
          <a:prstGeom prst="rect">
            <a:avLst/>
          </a:prstGeom>
        </p:spPr>
        <p:txBody>
          <a:bodyPr wrap="none">
            <a:spAutoFit/>
          </a:bodyPr>
          <a:lstStyle/>
          <a:p>
            <a:pPr algn="ctr"/>
            <a:r>
              <a:rPr lang="en-US" sz="2400" b="1" dirty="0" smtClean="0">
                <a:cs typeface="Arial" pitchFamily="34" charset="0"/>
              </a:rPr>
              <a:t>Cell  Structure</a:t>
            </a:r>
            <a:endParaRPr lang="en-US" sz="2400" b="1" dirty="0">
              <a:cs typeface="Arial" pitchFamily="34" charset="0"/>
            </a:endParaRPr>
          </a:p>
        </p:txBody>
      </p:sp>
      <p:sp>
        <p:nvSpPr>
          <p:cNvPr id="7" name="TextBox 6"/>
          <p:cNvSpPr txBox="1"/>
          <p:nvPr/>
        </p:nvSpPr>
        <p:spPr>
          <a:xfrm>
            <a:off x="6477739" y="914400"/>
            <a:ext cx="3551550" cy="369332"/>
          </a:xfrm>
          <a:prstGeom prst="rect">
            <a:avLst/>
          </a:prstGeom>
          <a:noFill/>
        </p:spPr>
        <p:txBody>
          <a:bodyPr wrap="none" rtlCol="0">
            <a:spAutoFit/>
          </a:bodyPr>
          <a:lstStyle/>
          <a:p>
            <a:r>
              <a:rPr lang="en-US" dirty="0" smtClean="0"/>
              <a:t>Interstitial fluid or extracellular fluid</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7090"/>
            <a:ext cx="11988800" cy="400110"/>
          </a:xfrm>
          <a:prstGeom prst="rect">
            <a:avLst/>
          </a:prstGeom>
        </p:spPr>
        <p:txBody>
          <a:bodyPr wrap="square">
            <a:spAutoFit/>
          </a:bodyPr>
          <a:lstStyle/>
          <a:p>
            <a:pPr algn="ctr"/>
            <a:r>
              <a:rPr lang="en-US" sz="2000" b="1" dirty="0" smtClean="0">
                <a:cs typeface="Arial" pitchFamily="34" charset="0"/>
              </a:rPr>
              <a:t>The Main Functions of the Membrane-enclosed Compartments of a </a:t>
            </a:r>
            <a:r>
              <a:rPr lang="en-US" sz="2000" b="1" dirty="0" err="1" smtClean="0">
                <a:cs typeface="Arial" pitchFamily="34" charset="0"/>
              </a:rPr>
              <a:t>Eucaryotic</a:t>
            </a:r>
            <a:r>
              <a:rPr lang="en-US" sz="2000" b="1" dirty="0" smtClean="0">
                <a:cs typeface="Arial" pitchFamily="34" charset="0"/>
              </a:rPr>
              <a:t> Cell</a:t>
            </a:r>
            <a:endParaRPr lang="en-US" sz="2000" b="1" dirty="0">
              <a:cs typeface="Arial" pitchFamily="34" charset="0"/>
            </a:endParaRPr>
          </a:p>
        </p:txBody>
      </p:sp>
      <p:sp>
        <p:nvSpPr>
          <p:cNvPr id="7" name="Rectangle 6"/>
          <p:cNvSpPr/>
          <p:nvPr/>
        </p:nvSpPr>
        <p:spPr>
          <a:xfrm>
            <a:off x="609600" y="1600200"/>
            <a:ext cx="6096000" cy="369332"/>
          </a:xfrm>
          <a:prstGeom prst="rect">
            <a:avLst/>
          </a:prstGeom>
        </p:spPr>
        <p:txBody>
          <a:bodyPr>
            <a:spAutoFit/>
          </a:bodyPr>
          <a:lstStyle/>
          <a:p>
            <a:pPr algn="just"/>
            <a:r>
              <a:rPr lang="en-US" dirty="0" smtClean="0"/>
              <a:t>:</a:t>
            </a:r>
          </a:p>
        </p:txBody>
      </p:sp>
      <p:sp>
        <p:nvSpPr>
          <p:cNvPr id="9" name="Rectangle 8"/>
          <p:cNvSpPr/>
          <p:nvPr/>
        </p:nvSpPr>
        <p:spPr>
          <a:xfrm>
            <a:off x="508000" y="3048001"/>
            <a:ext cx="9855200" cy="646331"/>
          </a:xfrm>
          <a:prstGeom prst="rect">
            <a:avLst/>
          </a:prstGeom>
        </p:spPr>
        <p:txBody>
          <a:bodyPr wrap="square">
            <a:spAutoFit/>
          </a:bodyPr>
          <a:lstStyle/>
          <a:p>
            <a:r>
              <a:rPr lang="en-US" dirty="0" smtClean="0"/>
              <a:t>:</a:t>
            </a:r>
          </a:p>
          <a:p>
            <a:endParaRPr lang="en-US" dirty="0"/>
          </a:p>
        </p:txBody>
      </p:sp>
      <p:graphicFrame>
        <p:nvGraphicFramePr>
          <p:cNvPr id="13" name="Table 12"/>
          <p:cNvGraphicFramePr>
            <a:graphicFrameLocks noGrp="1"/>
          </p:cNvGraphicFramePr>
          <p:nvPr/>
        </p:nvGraphicFramePr>
        <p:xfrm>
          <a:off x="426720" y="587262"/>
          <a:ext cx="11460480" cy="5482017"/>
        </p:xfrm>
        <a:graphic>
          <a:graphicData uri="http://schemas.openxmlformats.org/drawingml/2006/table">
            <a:tbl>
              <a:tblPr firstRow="1" bandRow="1">
                <a:tableStyleId>{5C22544A-7EE6-4342-B048-85BDC9FD1C3A}</a:tableStyleId>
              </a:tblPr>
              <a:tblGrid>
                <a:gridCol w="3637280"/>
                <a:gridCol w="7823200"/>
              </a:tblGrid>
              <a:tr h="472023">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600" dirty="0" smtClean="0"/>
                        <a:t>COMPARTMENT</a:t>
                      </a:r>
                    </a:p>
                  </a:txBody>
                  <a:tcPr marL="121920" marR="12192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600" dirty="0" smtClean="0"/>
                        <a:t>MAIN FUNCTION</a:t>
                      </a:r>
                    </a:p>
                  </a:txBody>
                  <a:tcPr marL="121920" marR="121920"/>
                </a:tc>
              </a:tr>
              <a:tr h="674318">
                <a:tc>
                  <a:txBody>
                    <a:bodyPr/>
                    <a:lstStyle/>
                    <a:p>
                      <a:pPr algn="just"/>
                      <a:r>
                        <a:rPr lang="en-US" sz="1600" dirty="0" err="1" smtClean="0"/>
                        <a:t>Cytosol</a:t>
                      </a:r>
                      <a:r>
                        <a:rPr lang="en-US" sz="1600" dirty="0" smtClean="0"/>
                        <a:t> </a:t>
                      </a:r>
                      <a:endParaRPr lang="en-US" sz="1600" dirty="0"/>
                    </a:p>
                  </a:txBody>
                  <a:tcPr marL="121920" marR="12192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600" dirty="0" smtClean="0"/>
                        <a:t>signal transduction between the cell membrane and the nucleus and organelles, </a:t>
                      </a:r>
                      <a:r>
                        <a:rPr lang="en-US" sz="1600" b="0" i="0" kern="1200" dirty="0" smtClean="0">
                          <a:solidFill>
                            <a:schemeClr val="dk1"/>
                          </a:solidFill>
                          <a:latin typeface="+mn-lt"/>
                          <a:ea typeface="+mn-ea"/>
                          <a:cs typeface="+mn-cs"/>
                        </a:rPr>
                        <a:t>It transports metabolites from their production site to other parts of the cell</a:t>
                      </a:r>
                      <a:endParaRPr lang="en-US" sz="1600" dirty="0" smtClean="0"/>
                    </a:p>
                  </a:txBody>
                  <a:tcPr marL="121920" marR="121920"/>
                </a:tc>
              </a:tr>
              <a:tr h="472023">
                <a:tc>
                  <a:txBody>
                    <a:bodyPr/>
                    <a:lstStyle/>
                    <a:p>
                      <a:pPr algn="just"/>
                      <a:r>
                        <a:rPr lang="en-US" sz="1600" dirty="0" smtClean="0"/>
                        <a:t>Nucleus</a:t>
                      </a:r>
                      <a:endParaRPr lang="en-US" sz="1600" dirty="0"/>
                    </a:p>
                  </a:txBody>
                  <a:tcPr marL="121920" marR="121920"/>
                </a:tc>
                <a:tc>
                  <a:txBody>
                    <a:bodyPr/>
                    <a:lstStyle/>
                    <a:p>
                      <a:pPr algn="just"/>
                      <a:r>
                        <a:rPr lang="en-US" sz="1600" dirty="0" smtClean="0"/>
                        <a:t> Controls and regulates the activities of the cell (e.g., growth and metabolism) </a:t>
                      </a:r>
                      <a:r>
                        <a:rPr lang="en-US" sz="1600" b="0" i="0" kern="1200" dirty="0" smtClean="0">
                          <a:solidFill>
                            <a:schemeClr val="dk1"/>
                          </a:solidFill>
                          <a:latin typeface="+mn-lt"/>
                          <a:ea typeface="+mn-ea"/>
                          <a:cs typeface="+mn-cs"/>
                        </a:rPr>
                        <a:t>and carries the genes, structures that contain the hereditary information</a:t>
                      </a:r>
                      <a:endParaRPr lang="en-US" sz="1600" dirty="0"/>
                    </a:p>
                  </a:txBody>
                  <a:tcPr marL="121920" marR="121920"/>
                </a:tc>
              </a:tr>
              <a:tr h="674318">
                <a:tc>
                  <a:txBody>
                    <a:bodyPr/>
                    <a:lstStyle/>
                    <a:p>
                      <a:pPr algn="just"/>
                      <a:r>
                        <a:rPr lang="en-US" sz="1600" dirty="0" smtClean="0"/>
                        <a:t>Golgi apparatus</a:t>
                      </a:r>
                      <a:endParaRPr lang="en-US" sz="1600" dirty="0"/>
                    </a:p>
                  </a:txBody>
                  <a:tcPr marL="121920" marR="121920"/>
                </a:tc>
                <a:tc>
                  <a:txBody>
                    <a:bodyPr/>
                    <a:lstStyle/>
                    <a:p>
                      <a:pPr algn="just"/>
                      <a:r>
                        <a:rPr lang="en-US" sz="1600" dirty="0" smtClean="0"/>
                        <a:t>modification, sorting and packaging of proteins and lipids for either secretion or delivery to another </a:t>
                      </a:r>
                      <a:r>
                        <a:rPr lang="en-US" sz="1600" dirty="0" err="1" smtClean="0"/>
                        <a:t>orgenelles</a:t>
                      </a:r>
                      <a:r>
                        <a:rPr lang="en-US" sz="1600" dirty="0" smtClean="0"/>
                        <a:t> called as factory house</a:t>
                      </a:r>
                      <a:endParaRPr lang="en-US" sz="1600" dirty="0"/>
                    </a:p>
                  </a:txBody>
                  <a:tcPr marL="121920" marR="121920"/>
                </a:tc>
              </a:tr>
              <a:tr h="610017">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600" dirty="0" smtClean="0"/>
                        <a:t>Endoplasmic reticulum (ER) sphere-shaped sacs filled with hydrolytic enzymes</a:t>
                      </a:r>
                      <a:endParaRPr lang="en-US" sz="1600" dirty="0"/>
                    </a:p>
                  </a:txBody>
                  <a:tcPr marL="121920" marR="12192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600" dirty="0" err="1" smtClean="0"/>
                        <a:t>Syntheis</a:t>
                      </a:r>
                      <a:r>
                        <a:rPr lang="en-US" sz="1600" dirty="0" smtClean="0"/>
                        <a:t> of most lipids, synthesis, folding, modification, and transport of proteins, membrane biogenesis</a:t>
                      </a:r>
                    </a:p>
                  </a:txBody>
                  <a:tcPr marL="121920" marR="121920"/>
                </a:tc>
              </a:tr>
              <a:tr h="269727">
                <a:tc>
                  <a:txBody>
                    <a:bodyPr/>
                    <a:lstStyle/>
                    <a:p>
                      <a:pPr algn="just"/>
                      <a:r>
                        <a:rPr lang="en-US" sz="1600" dirty="0" err="1" smtClean="0"/>
                        <a:t>Lysosome</a:t>
                      </a:r>
                      <a:endParaRPr lang="en-US" sz="1600" dirty="0"/>
                    </a:p>
                  </a:txBody>
                  <a:tcPr marL="121920" marR="12192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600" dirty="0" smtClean="0"/>
                        <a:t> The digestive system of the cell (intracellular degradation), called as suicide bags.</a:t>
                      </a:r>
                      <a:endParaRPr lang="en-US" sz="1600" dirty="0"/>
                    </a:p>
                  </a:txBody>
                  <a:tcPr marL="121920" marR="121920"/>
                </a:tc>
              </a:tr>
              <a:tr h="269727">
                <a:tc>
                  <a:txBody>
                    <a:bodyPr/>
                    <a:lstStyle/>
                    <a:p>
                      <a:pPr algn="just"/>
                      <a:r>
                        <a:rPr lang="en-US" sz="1600" dirty="0" err="1" smtClean="0"/>
                        <a:t>Endosomes</a:t>
                      </a:r>
                      <a:endParaRPr lang="en-US" sz="1600" dirty="0"/>
                    </a:p>
                  </a:txBody>
                  <a:tcPr marL="121920" marR="12192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600" dirty="0" smtClean="0"/>
                        <a:t>sorting of </a:t>
                      </a:r>
                      <a:r>
                        <a:rPr lang="en-US" sz="1600" dirty="0" err="1" smtClean="0"/>
                        <a:t>endocytosed</a:t>
                      </a:r>
                      <a:r>
                        <a:rPr lang="en-US" sz="1600" dirty="0" smtClean="0"/>
                        <a:t> material regulate trafficking of proteins and lipids among other </a:t>
                      </a:r>
                      <a:r>
                        <a:rPr lang="en-US" sz="1600" dirty="0" err="1" smtClean="0"/>
                        <a:t>subcellular</a:t>
                      </a:r>
                      <a:r>
                        <a:rPr lang="en-US" sz="1600" dirty="0" smtClean="0"/>
                        <a:t> compartments </a:t>
                      </a:r>
                      <a:endParaRPr lang="en-US" sz="1600" dirty="0"/>
                    </a:p>
                  </a:txBody>
                  <a:tcPr marL="121920" marR="121920"/>
                </a:tc>
              </a:tr>
              <a:tr h="269727">
                <a:tc>
                  <a:txBody>
                    <a:bodyPr/>
                    <a:lstStyle/>
                    <a:p>
                      <a:pPr algn="just"/>
                      <a:r>
                        <a:rPr lang="en-US" sz="1600" dirty="0" err="1" smtClean="0"/>
                        <a:t>Mitrochondria</a:t>
                      </a:r>
                      <a:endParaRPr lang="en-US" sz="1600" dirty="0"/>
                    </a:p>
                  </a:txBody>
                  <a:tcPr marL="121920" marR="121920"/>
                </a:tc>
                <a:tc>
                  <a:txBody>
                    <a:bodyPr/>
                    <a:lstStyle/>
                    <a:p>
                      <a:pPr algn="just"/>
                      <a:r>
                        <a:rPr lang="en-US" sz="1600" dirty="0" smtClean="0"/>
                        <a:t>ATP synthesis by oxidative </a:t>
                      </a:r>
                      <a:r>
                        <a:rPr lang="en-US" sz="1600" dirty="0" err="1" smtClean="0"/>
                        <a:t>phosphorylation</a:t>
                      </a:r>
                      <a:r>
                        <a:rPr lang="en-US" sz="1600" dirty="0" smtClean="0"/>
                        <a:t>, power house of the cell</a:t>
                      </a:r>
                      <a:endParaRPr lang="en-US" sz="1600" dirty="0"/>
                    </a:p>
                  </a:txBody>
                  <a:tcPr marL="121920" marR="121920"/>
                </a:tc>
              </a:tr>
              <a:tr h="674318">
                <a:tc>
                  <a:txBody>
                    <a:bodyPr/>
                    <a:lstStyle/>
                    <a:p>
                      <a:pPr algn="just"/>
                      <a:r>
                        <a:rPr lang="en-US" sz="1600" dirty="0" smtClean="0"/>
                        <a:t>Chloroplasts </a:t>
                      </a:r>
                    </a:p>
                    <a:p>
                      <a:pPr algn="just"/>
                      <a:r>
                        <a:rPr lang="en-US" sz="1600" dirty="0" smtClean="0"/>
                        <a:t> (in plant cells)</a:t>
                      </a:r>
                    </a:p>
                  </a:txBody>
                  <a:tcPr marL="121920" marR="121920"/>
                </a:tc>
                <a:tc>
                  <a:txBody>
                    <a:bodyPr/>
                    <a:lstStyle/>
                    <a:p>
                      <a:pPr algn="just"/>
                      <a:r>
                        <a:rPr lang="en-US" sz="1600" dirty="0" smtClean="0"/>
                        <a:t>ATP synthesis and carbon fixation by photosynthesis</a:t>
                      </a:r>
                      <a:endParaRPr lang="en-US" sz="1600" dirty="0"/>
                    </a:p>
                  </a:txBody>
                  <a:tcPr marL="121920" marR="121920"/>
                </a:tc>
              </a:tr>
              <a:tr h="269727">
                <a:tc>
                  <a:txBody>
                    <a:bodyPr/>
                    <a:lstStyle/>
                    <a:p>
                      <a:pPr algn="just"/>
                      <a:r>
                        <a:rPr lang="en-US" sz="1600" dirty="0" err="1" smtClean="0"/>
                        <a:t>Peroxisomes</a:t>
                      </a:r>
                      <a:r>
                        <a:rPr lang="en-US" sz="1600" dirty="0" smtClean="0"/>
                        <a:t> </a:t>
                      </a:r>
                      <a:endParaRPr lang="en-US" sz="1600" dirty="0"/>
                    </a:p>
                  </a:txBody>
                  <a:tcPr marL="121920" marR="121920"/>
                </a:tc>
                <a:tc>
                  <a:txBody>
                    <a:bodyPr/>
                    <a:lstStyle/>
                    <a:p>
                      <a:pPr algn="just"/>
                      <a:r>
                        <a:rPr lang="en-US" sz="1600" dirty="0" smtClean="0"/>
                        <a:t>Oxidation of toxic molecules</a:t>
                      </a:r>
                      <a:endParaRPr lang="en-US" sz="1600" dirty="0"/>
                    </a:p>
                  </a:txBody>
                  <a:tcPr marL="121920" marR="121920"/>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4673600" y="762000"/>
            <a:ext cx="6650181" cy="5867400"/>
          </a:xfrm>
          <a:prstGeom prst="rect">
            <a:avLst/>
          </a:prstGeom>
          <a:noFill/>
          <a:ln w="9525">
            <a:noFill/>
            <a:miter lim="800000"/>
            <a:headEnd/>
            <a:tailEnd/>
          </a:ln>
          <a:effectLst/>
        </p:spPr>
      </p:pic>
      <p:sp>
        <p:nvSpPr>
          <p:cNvPr id="4" name="TextBox 3"/>
          <p:cNvSpPr txBox="1"/>
          <p:nvPr/>
        </p:nvSpPr>
        <p:spPr>
          <a:xfrm>
            <a:off x="5053712" y="228601"/>
            <a:ext cx="4363117" cy="461665"/>
          </a:xfrm>
          <a:prstGeom prst="rect">
            <a:avLst/>
          </a:prstGeom>
          <a:noFill/>
        </p:spPr>
        <p:txBody>
          <a:bodyPr wrap="none" rtlCol="0">
            <a:spAutoFit/>
          </a:bodyPr>
          <a:lstStyle/>
          <a:p>
            <a:r>
              <a:rPr lang="en-US" sz="2400" b="1" dirty="0" smtClean="0"/>
              <a:t>Difference between SER and RER</a:t>
            </a:r>
            <a:endParaRPr lang="en-US" sz="2400" b="1" dirty="0"/>
          </a:p>
        </p:txBody>
      </p:sp>
      <p:sp>
        <p:nvSpPr>
          <p:cNvPr id="5" name="TextBox 4"/>
          <p:cNvSpPr txBox="1"/>
          <p:nvPr/>
        </p:nvSpPr>
        <p:spPr>
          <a:xfrm>
            <a:off x="0" y="2057400"/>
            <a:ext cx="3572388" cy="923330"/>
          </a:xfrm>
          <a:prstGeom prst="rect">
            <a:avLst/>
          </a:prstGeom>
          <a:noFill/>
        </p:spPr>
        <p:txBody>
          <a:bodyPr wrap="none" rtlCol="0">
            <a:spAutoFit/>
          </a:bodyPr>
          <a:lstStyle/>
          <a:p>
            <a:r>
              <a:rPr lang="en-US" dirty="0" smtClean="0"/>
              <a:t>SER: Smooth endoplasmic reticulum</a:t>
            </a:r>
          </a:p>
          <a:p>
            <a:endParaRPr lang="en-US" dirty="0" smtClean="0"/>
          </a:p>
          <a:p>
            <a:r>
              <a:rPr lang="en-US" dirty="0" smtClean="0"/>
              <a:t>RER: Rough endoplasmic reticulum</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6400" y="990600"/>
            <a:ext cx="11379200" cy="2677656"/>
          </a:xfrm>
          <a:prstGeom prst="rect">
            <a:avLst/>
          </a:prstGeom>
        </p:spPr>
        <p:txBody>
          <a:bodyPr wrap="square">
            <a:spAutoFit/>
          </a:bodyPr>
          <a:lstStyle/>
          <a:p>
            <a:pPr algn="just"/>
            <a:r>
              <a:rPr lang="en-US" sz="2400" dirty="0" err="1" smtClean="0"/>
              <a:t>Lysosomes</a:t>
            </a:r>
            <a:r>
              <a:rPr lang="en-US" sz="2400" dirty="0" smtClean="0"/>
              <a:t> work as the waste discarding structures of the cell by processing undesirable materials and degrading them, both from the exterior of the cell and waste constituents inside the cell.</a:t>
            </a:r>
          </a:p>
          <a:p>
            <a:pPr algn="just"/>
            <a:r>
              <a:rPr lang="en-US" sz="2400" dirty="0" smtClean="0"/>
              <a:t>But sometimes, the digestive enzymes may end up damaging the </a:t>
            </a:r>
            <a:r>
              <a:rPr lang="en-US" sz="2400" dirty="0" err="1" smtClean="0"/>
              <a:t>lysosomes</a:t>
            </a:r>
            <a:r>
              <a:rPr lang="en-US" sz="2400" dirty="0" smtClean="0"/>
              <a:t> themselves, and this can cause the cell to die. This is termed as </a:t>
            </a:r>
            <a:r>
              <a:rPr lang="en-US" sz="2400" b="1" dirty="0" smtClean="0"/>
              <a:t>autolysis</a:t>
            </a:r>
            <a:r>
              <a:rPr lang="en-US" sz="2400" dirty="0" smtClean="0"/>
              <a:t>, where “</a:t>
            </a:r>
            <a:r>
              <a:rPr lang="en-US" sz="2400" b="1" dirty="0" smtClean="0"/>
              <a:t>auto</a:t>
            </a:r>
            <a:r>
              <a:rPr lang="en-US" sz="2400" dirty="0" smtClean="0"/>
              <a:t>” means “</a:t>
            </a:r>
            <a:r>
              <a:rPr lang="en-US" sz="2400" i="1" dirty="0" smtClean="0"/>
              <a:t>self</a:t>
            </a:r>
            <a:r>
              <a:rPr lang="en-US" sz="2400" dirty="0" smtClean="0"/>
              <a:t>” and “</a:t>
            </a:r>
            <a:r>
              <a:rPr lang="en-US" sz="2400" b="1" dirty="0" err="1" smtClean="0"/>
              <a:t>lysis</a:t>
            </a:r>
            <a:r>
              <a:rPr lang="en-US" sz="2400" dirty="0" smtClean="0"/>
              <a:t>” means “</a:t>
            </a:r>
            <a:r>
              <a:rPr lang="en-US" sz="2400" i="1" dirty="0" smtClean="0"/>
              <a:t>the disintegration of the cell by the destruction of its cell membrane</a:t>
            </a:r>
            <a:r>
              <a:rPr lang="en-US" sz="2400" dirty="0" smtClean="0"/>
              <a:t>“.</a:t>
            </a:r>
          </a:p>
          <a:p>
            <a:pPr algn="just"/>
            <a:r>
              <a:rPr lang="en-US" sz="2400" dirty="0" smtClean="0"/>
              <a:t>Hence, </a:t>
            </a:r>
            <a:r>
              <a:rPr lang="en-US" sz="2400" dirty="0" err="1" smtClean="0"/>
              <a:t>lysosomes</a:t>
            </a:r>
            <a:r>
              <a:rPr lang="en-US" sz="2400" dirty="0" smtClean="0"/>
              <a:t> are known as “Suicidal Bags” of the cell.</a:t>
            </a:r>
            <a:endParaRPr lang="en-US" sz="2400" dirty="0"/>
          </a:p>
        </p:txBody>
      </p:sp>
      <p:sp>
        <p:nvSpPr>
          <p:cNvPr id="3" name="Rectangle 2"/>
          <p:cNvSpPr/>
          <p:nvPr/>
        </p:nvSpPr>
        <p:spPr>
          <a:xfrm>
            <a:off x="1422401" y="304800"/>
            <a:ext cx="6608669" cy="523220"/>
          </a:xfrm>
          <a:prstGeom prst="rect">
            <a:avLst/>
          </a:prstGeom>
        </p:spPr>
        <p:txBody>
          <a:bodyPr wrap="none">
            <a:spAutoFit/>
          </a:bodyPr>
          <a:lstStyle/>
          <a:p>
            <a:r>
              <a:rPr lang="en-US" sz="2800" b="1" dirty="0" smtClean="0"/>
              <a:t>Why are </a:t>
            </a:r>
            <a:r>
              <a:rPr lang="en-US" sz="2800" b="1" dirty="0" err="1" smtClean="0"/>
              <a:t>Lysosomes</a:t>
            </a:r>
            <a:r>
              <a:rPr lang="en-US" sz="2800" b="1" dirty="0" smtClean="0"/>
              <a:t> known as Suicidal Bags</a:t>
            </a:r>
            <a:endParaRPr lang="en-US" sz="2800"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srcRect l="4378" t="5455" r="7187" b="5455"/>
          <a:stretch>
            <a:fillRect/>
          </a:stretch>
        </p:blipFill>
        <p:spPr bwMode="auto">
          <a:xfrm>
            <a:off x="508000" y="152400"/>
            <a:ext cx="10261600" cy="3733800"/>
          </a:xfrm>
          <a:prstGeom prst="rect">
            <a:avLst/>
          </a:prstGeom>
          <a:noFill/>
          <a:ln w="9525">
            <a:noFill/>
            <a:miter lim="800000"/>
            <a:headEnd/>
            <a:tailEnd/>
          </a:ln>
          <a:effectLst/>
        </p:spPr>
      </p:pic>
      <p:pic>
        <p:nvPicPr>
          <p:cNvPr id="20482" name="Picture 2"/>
          <p:cNvPicPr>
            <a:picLocks noChangeAspect="1" noChangeArrowheads="1"/>
          </p:cNvPicPr>
          <p:nvPr/>
        </p:nvPicPr>
        <p:blipFill>
          <a:blip r:embed="rId3" cstate="print"/>
          <a:srcRect/>
          <a:stretch>
            <a:fillRect/>
          </a:stretch>
        </p:blipFill>
        <p:spPr bwMode="auto">
          <a:xfrm>
            <a:off x="2133600" y="3995738"/>
            <a:ext cx="6604000" cy="2786063"/>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8"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BB01T1008		                 Course Name: Biology of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p:cNvSpPr txBox="1">
            <a:spLocks noChangeArrowheads="1"/>
          </p:cNvSpPr>
          <p:nvPr/>
        </p:nvSpPr>
        <p:spPr>
          <a:xfrm>
            <a:off x="-2" y="6414056"/>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p>
        </p:txBody>
      </p:sp>
      <p:pic>
        <p:nvPicPr>
          <p:cNvPr id="6" name="Picture 5">
            <a:extLst>
              <a:ext uri="{FF2B5EF4-FFF2-40B4-BE49-F238E27FC236}">
                <a16:creationId xmlns="" xmlns:a16="http://schemas.microsoft.com/office/drawing/2014/main" id="{6BB11903-5A02-470D-B557-0D3B7A5A2543}"/>
              </a:ext>
            </a:extLst>
          </p:cNvPr>
          <p:cNvPicPr>
            <a:picLocks noChangeAspect="1"/>
          </p:cNvPicPr>
          <p:nvPr/>
        </p:nvPicPr>
        <p:blipFill>
          <a:blip r:embed="rId3"/>
          <a:stretch>
            <a:fillRect/>
          </a:stretch>
        </p:blipFill>
        <p:spPr>
          <a:xfrm>
            <a:off x="-1" y="1984"/>
            <a:ext cx="1504949" cy="908720"/>
          </a:xfrm>
          <a:prstGeom prst="rect">
            <a:avLst/>
          </a:prstGeom>
        </p:spPr>
      </p:pic>
      <p:sp>
        <p:nvSpPr>
          <p:cNvPr id="7" name="Title 1">
            <a:extLst>
              <a:ext uri="{FF2B5EF4-FFF2-40B4-BE49-F238E27FC236}">
                <a16:creationId xmlns="" xmlns:a16="http://schemas.microsoft.com/office/drawing/2014/main" id="{1BFCB9D0-EE52-4A4A-B663-2531DE30959C}"/>
              </a:ext>
            </a:extLst>
          </p:cNvPr>
          <p:cNvSpPr txBox="1">
            <a:spLocks/>
          </p:cNvSpPr>
          <p:nvPr/>
        </p:nvSpPr>
        <p:spPr>
          <a:xfrm>
            <a:off x="-68699" y="983715"/>
            <a:ext cx="6164695" cy="646112"/>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altLang="en-US" dirty="0"/>
              <a:t>Carbohydrates</a:t>
            </a:r>
          </a:p>
        </p:txBody>
      </p:sp>
      <p:sp>
        <p:nvSpPr>
          <p:cNvPr id="10" name="Content Placeholder 2">
            <a:extLst>
              <a:ext uri="{FF2B5EF4-FFF2-40B4-BE49-F238E27FC236}">
                <a16:creationId xmlns="" xmlns:a16="http://schemas.microsoft.com/office/drawing/2014/main" id="{C6E4C028-778B-4A0C-A8C3-0CD2D95DB3B1}"/>
              </a:ext>
            </a:extLst>
          </p:cNvPr>
          <p:cNvSpPr txBox="1">
            <a:spLocks/>
          </p:cNvSpPr>
          <p:nvPr/>
        </p:nvSpPr>
        <p:spPr>
          <a:xfrm>
            <a:off x="521858" y="1629827"/>
            <a:ext cx="10063779" cy="27781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defRPr/>
            </a:pPr>
            <a:r>
              <a:rPr lang="en-IN" dirty="0"/>
              <a:t>A </a:t>
            </a:r>
            <a:r>
              <a:rPr lang="en-IN" b="1" dirty="0"/>
              <a:t>carbohydrate </a:t>
            </a:r>
            <a:r>
              <a:rPr lang="en-IN" i="1" dirty="0"/>
              <a:t>is a polyhydroxy aldehyde, a polyhydroxy ketone, or a compound that yields polyhydroxy aldehydes or polyhydroxy ketones upon hydrolysis. </a:t>
            </a:r>
            <a:r>
              <a:rPr lang="en-IN" dirty="0"/>
              <a:t>The carbohydrate glucose is a polyhydroxy aldehyde, and the carbohydrate fructose is a polyhydroxy ketone.</a:t>
            </a:r>
          </a:p>
          <a:p>
            <a:pPr algn="just">
              <a:defRPr/>
            </a:pPr>
            <a:r>
              <a:rPr lang="en-IN" dirty="0"/>
              <a:t> </a:t>
            </a:r>
          </a:p>
          <a:p>
            <a:pPr algn="just">
              <a:defRPr/>
            </a:pPr>
            <a:r>
              <a:rPr lang="en-IN" dirty="0"/>
              <a:t>Most simple carbohydrates have empirical formulas that </a:t>
            </a:r>
            <a:r>
              <a:rPr lang="en-IN" dirty="0" smtClean="0"/>
              <a:t>fit </a:t>
            </a:r>
            <a:r>
              <a:rPr lang="en-IN" dirty="0"/>
              <a:t>the general formula C</a:t>
            </a:r>
            <a:r>
              <a:rPr lang="en-IN" i="1" dirty="0"/>
              <a:t>n</a:t>
            </a:r>
            <a:r>
              <a:rPr lang="en-IN" dirty="0"/>
              <a:t>H2</a:t>
            </a:r>
            <a:r>
              <a:rPr lang="en-IN" i="1" dirty="0"/>
              <a:t>n</a:t>
            </a:r>
            <a:r>
              <a:rPr lang="en-IN" dirty="0"/>
              <a:t>O</a:t>
            </a:r>
            <a:r>
              <a:rPr lang="en-IN" i="1" dirty="0"/>
              <a:t>n</a:t>
            </a:r>
            <a:endParaRPr lang="en-IN" dirty="0"/>
          </a:p>
          <a:p>
            <a:pPr>
              <a:defRPr/>
            </a:pPr>
            <a:endParaRPr lang="en-IN" dirty="0"/>
          </a:p>
          <a:p>
            <a:pPr>
              <a:defRPr/>
            </a:pPr>
            <a:endParaRPr lang="en-IN" dirty="0"/>
          </a:p>
        </p:txBody>
      </p:sp>
      <p:sp>
        <p:nvSpPr>
          <p:cNvPr id="11" name="TextBox 10">
            <a:extLst>
              <a:ext uri="{FF2B5EF4-FFF2-40B4-BE49-F238E27FC236}">
                <a16:creationId xmlns="" xmlns:a16="http://schemas.microsoft.com/office/drawing/2014/main" id="{6617885B-8318-45AC-AB6C-826A1D39F44D}"/>
              </a:ext>
            </a:extLst>
          </p:cNvPr>
          <p:cNvSpPr txBox="1"/>
          <p:nvPr/>
        </p:nvSpPr>
        <p:spPr>
          <a:xfrm>
            <a:off x="571500" y="4407989"/>
            <a:ext cx="6126480" cy="461665"/>
          </a:xfrm>
          <a:prstGeom prst="rect">
            <a:avLst/>
          </a:prstGeom>
          <a:noFill/>
        </p:spPr>
        <p:txBody>
          <a:bodyPr wrap="square">
            <a:spAutoFit/>
          </a:bodyPr>
          <a:lstStyle/>
          <a:p>
            <a:r>
              <a:rPr lang="en-IN" altLang="en-US" sz="2400" b="1" dirty="0"/>
              <a:t>Classification of carbohydrates</a:t>
            </a:r>
            <a:endParaRPr lang="en-US" sz="2400" b="1" dirty="0"/>
          </a:p>
        </p:txBody>
      </p:sp>
      <p:sp>
        <p:nvSpPr>
          <p:cNvPr id="12" name="TextBox 11">
            <a:extLst>
              <a:ext uri="{FF2B5EF4-FFF2-40B4-BE49-F238E27FC236}">
                <a16:creationId xmlns="" xmlns:a16="http://schemas.microsoft.com/office/drawing/2014/main" id="{2F5B65B0-A3E4-4457-975C-BB09128A92D9}"/>
              </a:ext>
            </a:extLst>
          </p:cNvPr>
          <p:cNvSpPr txBox="1"/>
          <p:nvPr/>
        </p:nvSpPr>
        <p:spPr>
          <a:xfrm>
            <a:off x="571500" y="4869654"/>
            <a:ext cx="7434096" cy="707886"/>
          </a:xfrm>
          <a:prstGeom prst="rect">
            <a:avLst/>
          </a:prstGeom>
          <a:noFill/>
        </p:spPr>
        <p:txBody>
          <a:bodyPr wrap="square">
            <a:spAutoFit/>
          </a:bodyPr>
          <a:lstStyle/>
          <a:p>
            <a:pPr eaLnBrk="1" hangingPunct="1"/>
            <a:r>
              <a:rPr lang="en-IN" altLang="en-US" sz="2000" dirty="0"/>
              <a:t>Carbohydrates are classified on the basis of molecular size as monosaccharides, oligosaccharides, and polysaccharides.</a:t>
            </a:r>
          </a:p>
        </p:txBody>
      </p:sp>
    </p:spTree>
  </p:cSld>
  <p:clrMapOvr>
    <a:masterClrMapping/>
  </p:clrMapOvr>
  <p:transition advTm="2418"/>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807700" y="723900"/>
            <a:ext cx="14541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Trebuchet MS"/>
                <a:cs typeface="Trebuchet MS"/>
              </a:rPr>
              <a:t>4</a:t>
            </a:r>
            <a:endParaRPr sz="1800">
              <a:latin typeface="Trebuchet MS"/>
              <a:cs typeface="Trebuchet MS"/>
            </a:endParaRP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IN" altLang="en-US" sz="6000" dirty="0" err="1">
                <a:solidFill>
                  <a:schemeClr val="bg1"/>
                </a:solidFill>
              </a:rPr>
              <a:t>Monosaccrides</a:t>
            </a:r>
            <a:endParaRPr lang="en-US" altLang="zh-CN" sz="2800" dirty="0">
              <a:solidFill>
                <a:schemeClr val="bg1"/>
              </a:solidFill>
              <a:latin typeface="Tinos"/>
              <a:ea typeface="+mj-ea"/>
              <a:cs typeface="+mj-cs"/>
            </a:endParaRPr>
          </a:p>
        </p:txBody>
      </p:sp>
      <p:sp>
        <p:nvSpPr>
          <p:cNvPr id="10"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8" name="Picture 7">
            <a:extLst>
              <a:ext uri="{FF2B5EF4-FFF2-40B4-BE49-F238E27FC236}">
                <a16:creationId xmlns="" xmlns:a16="http://schemas.microsoft.com/office/drawing/2014/main" id="{61533886-A458-4A99-96B6-E80991DE9641}"/>
              </a:ext>
            </a:extLst>
          </p:cNvPr>
          <p:cNvPicPr>
            <a:picLocks noChangeAspect="1"/>
          </p:cNvPicPr>
          <p:nvPr/>
        </p:nvPicPr>
        <p:blipFill>
          <a:blip r:embed="rId2"/>
          <a:stretch>
            <a:fillRect/>
          </a:stretch>
        </p:blipFill>
        <p:spPr>
          <a:xfrm>
            <a:off x="-1" y="1984"/>
            <a:ext cx="1504949" cy="908720"/>
          </a:xfrm>
          <a:prstGeom prst="rect">
            <a:avLst/>
          </a:prstGeom>
        </p:spPr>
      </p:pic>
      <p:sp>
        <p:nvSpPr>
          <p:cNvPr id="13" name="Content Placeholder 2">
            <a:extLst>
              <a:ext uri="{FF2B5EF4-FFF2-40B4-BE49-F238E27FC236}">
                <a16:creationId xmlns="" xmlns:a16="http://schemas.microsoft.com/office/drawing/2014/main" id="{C15BB92D-AD89-4CF4-B6D3-A469B11A3F04}"/>
              </a:ext>
            </a:extLst>
          </p:cNvPr>
          <p:cNvSpPr>
            <a:spLocks noGrp="1"/>
          </p:cNvSpPr>
          <p:nvPr>
            <p:ph idx="1"/>
          </p:nvPr>
        </p:nvSpPr>
        <p:spPr>
          <a:xfrm>
            <a:off x="306593" y="1023621"/>
            <a:ext cx="11623638" cy="3494592"/>
          </a:xfrm>
        </p:spPr>
        <p:txBody>
          <a:bodyPr rtlCol="0">
            <a:normAutofit fontScale="70000" lnSpcReduction="20000"/>
          </a:bodyPr>
          <a:lstStyle/>
          <a:p>
            <a:pPr algn="just" eaLnBrk="1" fontAlgn="auto" hangingPunct="1">
              <a:spcAft>
                <a:spcPts val="0"/>
              </a:spcAft>
              <a:defRPr/>
            </a:pPr>
            <a:r>
              <a:rPr lang="en-IN" dirty="0"/>
              <a:t>A </a:t>
            </a:r>
            <a:r>
              <a:rPr lang="en-IN" b="1" dirty="0"/>
              <a:t>monosaccharide </a:t>
            </a:r>
            <a:r>
              <a:rPr lang="en-IN" i="1" dirty="0"/>
              <a:t>is a carbohydrate that contains a single </a:t>
            </a:r>
            <a:r>
              <a:rPr lang="en-IN" i="1" dirty="0" err="1"/>
              <a:t>polyhydroxy</a:t>
            </a:r>
            <a:r>
              <a:rPr lang="en-IN" i="1" dirty="0"/>
              <a:t> </a:t>
            </a:r>
            <a:r>
              <a:rPr lang="en-IN" i="1" dirty="0" err="1"/>
              <a:t>aldehyde</a:t>
            </a:r>
            <a:r>
              <a:rPr lang="en-IN" i="1" dirty="0"/>
              <a:t> or </a:t>
            </a:r>
            <a:r>
              <a:rPr lang="en-IN" i="1" dirty="0" err="1"/>
              <a:t>polyhydroxy</a:t>
            </a:r>
            <a:r>
              <a:rPr lang="en-IN" i="1" dirty="0"/>
              <a:t> </a:t>
            </a:r>
            <a:r>
              <a:rPr lang="en-IN" i="1" dirty="0" err="1"/>
              <a:t>ketone</a:t>
            </a:r>
            <a:r>
              <a:rPr lang="en-IN" i="1" dirty="0"/>
              <a:t> unit. </a:t>
            </a:r>
          </a:p>
          <a:p>
            <a:pPr algn="just" eaLnBrk="1" fontAlgn="auto" hangingPunct="1">
              <a:spcAft>
                <a:spcPts val="0"/>
              </a:spcAft>
              <a:defRPr/>
            </a:pPr>
            <a:r>
              <a:rPr lang="en-IN" dirty="0" err="1"/>
              <a:t>Monosaccharides</a:t>
            </a:r>
            <a:r>
              <a:rPr lang="en-IN" dirty="0"/>
              <a:t> cannot be broken down into simpler units by hydrolysis reactions. Both glucose and fructose are </a:t>
            </a:r>
            <a:r>
              <a:rPr lang="en-IN" dirty="0" err="1"/>
              <a:t>monosaccharides</a:t>
            </a:r>
            <a:r>
              <a:rPr lang="en-IN" dirty="0"/>
              <a:t>. </a:t>
            </a:r>
          </a:p>
          <a:p>
            <a:pPr algn="just" eaLnBrk="1" fontAlgn="auto" hangingPunct="1">
              <a:spcAft>
                <a:spcPts val="0"/>
              </a:spcAft>
              <a:defRPr/>
            </a:pPr>
            <a:r>
              <a:rPr lang="en-IN" dirty="0"/>
              <a:t>Naturally occurring </a:t>
            </a:r>
            <a:r>
              <a:rPr lang="en-IN" dirty="0" err="1"/>
              <a:t>monosaccharides</a:t>
            </a:r>
            <a:r>
              <a:rPr lang="en-IN" dirty="0"/>
              <a:t> have from three to seven carbon atoms; five- and six-carbon species are especially common. </a:t>
            </a:r>
          </a:p>
          <a:p>
            <a:pPr algn="just" eaLnBrk="1" fontAlgn="auto" hangingPunct="1">
              <a:spcAft>
                <a:spcPts val="0"/>
              </a:spcAft>
              <a:defRPr/>
            </a:pPr>
            <a:r>
              <a:rPr lang="en-IN" dirty="0"/>
              <a:t>Pure monosaccharides are water-soluble, white, crystalline solids.</a:t>
            </a:r>
          </a:p>
          <a:p>
            <a:pPr eaLnBrk="1" hangingPunct="1"/>
            <a:r>
              <a:rPr lang="en-IN" altLang="en-US" dirty="0"/>
              <a:t>Monosaccharides are classified as </a:t>
            </a:r>
            <a:r>
              <a:rPr lang="en-IN" altLang="en-US" i="1" dirty="0"/>
              <a:t>aldoses or ketoses on the basis of type of carbonyl </a:t>
            </a:r>
            <a:r>
              <a:rPr lang="en-IN" altLang="en-US" dirty="0"/>
              <a:t>group present. An </a:t>
            </a:r>
            <a:r>
              <a:rPr lang="en-IN" altLang="en-US" b="1" dirty="0"/>
              <a:t>aldose </a:t>
            </a:r>
            <a:r>
              <a:rPr lang="en-IN" altLang="en-US" b="1" i="1" dirty="0"/>
              <a:t>is a monosaccharide that contains an </a:t>
            </a:r>
            <a:r>
              <a:rPr lang="en-IN" altLang="en-US" i="1" dirty="0"/>
              <a:t>aldehyde functional group. Aldoses are polyhydroxy aldehydes. </a:t>
            </a:r>
          </a:p>
          <a:p>
            <a:pPr eaLnBrk="1" hangingPunct="1"/>
            <a:r>
              <a:rPr lang="en-IN" altLang="en-US" i="1" dirty="0"/>
              <a:t>A </a:t>
            </a:r>
            <a:r>
              <a:rPr lang="en-IN" altLang="en-US" b="1" i="1" dirty="0"/>
              <a:t>ketose is a monosaccharide </a:t>
            </a:r>
            <a:r>
              <a:rPr lang="en-IN" altLang="en-US" i="1" dirty="0"/>
              <a:t>that contains a ketone functional group. Ketoses are polyhydroxy</a:t>
            </a:r>
          </a:p>
          <a:p>
            <a:pPr eaLnBrk="1" hangingPunct="1">
              <a:buFont typeface="Arial" panose="020B0604020202020204" pitchFamily="34" charset="0"/>
              <a:buNone/>
            </a:pPr>
            <a:r>
              <a:rPr lang="en-IN" altLang="en-US" dirty="0"/>
              <a:t>	ketones.</a:t>
            </a:r>
          </a:p>
          <a:p>
            <a:pPr algn="just" eaLnBrk="1" fontAlgn="auto" hangingPunct="1">
              <a:spcAft>
                <a:spcPts val="0"/>
              </a:spcAft>
              <a:defRPr/>
            </a:pPr>
            <a:endParaRPr lang="en-IN" dirty="0"/>
          </a:p>
          <a:p>
            <a:pPr algn="just" eaLnBrk="1" fontAlgn="auto" hangingPunct="1">
              <a:spcAft>
                <a:spcPts val="0"/>
              </a:spcAft>
              <a:defRPr/>
            </a:pPr>
            <a:endParaRPr lang="en-IN" dirty="0"/>
          </a:p>
        </p:txBody>
      </p:sp>
      <p:pic>
        <p:nvPicPr>
          <p:cNvPr id="14" name="Picture 2">
            <a:extLst>
              <a:ext uri="{FF2B5EF4-FFF2-40B4-BE49-F238E27FC236}">
                <a16:creationId xmlns="" xmlns:a16="http://schemas.microsoft.com/office/drawing/2014/main" id="{01D9EFBB-148D-4ACF-94CC-C216BA24A961}"/>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155835" y="3861995"/>
            <a:ext cx="5708202" cy="2438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015478075"/>
      </p:ext>
    </p:extLst>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a:xfrm>
            <a:off x="-1" y="0"/>
            <a:ext cx="12191999" cy="908720"/>
          </a:xfrm>
          <a:prstGeom prst="rect">
            <a:avLst/>
          </a:prstGeom>
          <a:solidFill>
            <a:srgbClr val="C00000"/>
          </a:solidFill>
        </p:spPr>
        <p:txBody>
          <a:bodyPr/>
          <a:lstStyle/>
          <a:p>
            <a:pPr algn="ctr" fontAlgn="base"/>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5"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 xmlns:a16="http://schemas.microsoft.com/office/drawing/2014/main" id="{EFBA6E1A-4E49-4ECF-BC20-D670D134113F}"/>
              </a:ext>
            </a:extLst>
          </p:cNvPr>
          <p:cNvPicPr>
            <a:picLocks noChangeAspect="1"/>
          </p:cNvPicPr>
          <p:nvPr/>
        </p:nvPicPr>
        <p:blipFill>
          <a:blip r:embed="rId2"/>
          <a:stretch>
            <a:fillRect/>
          </a:stretch>
        </p:blipFill>
        <p:spPr>
          <a:xfrm>
            <a:off x="-1" y="1984"/>
            <a:ext cx="1504949" cy="908720"/>
          </a:xfrm>
          <a:prstGeom prst="rect">
            <a:avLst/>
          </a:prstGeom>
        </p:spPr>
      </p:pic>
      <p:sp>
        <p:nvSpPr>
          <p:cNvPr id="7" name="Title 1">
            <a:extLst>
              <a:ext uri="{FF2B5EF4-FFF2-40B4-BE49-F238E27FC236}">
                <a16:creationId xmlns="" xmlns:a16="http://schemas.microsoft.com/office/drawing/2014/main" id="{BBC7E9EB-6ADB-49B4-9669-B9ADFB6F83B7}"/>
              </a:ext>
            </a:extLst>
          </p:cNvPr>
          <p:cNvSpPr>
            <a:spLocks noGrp="1"/>
          </p:cNvSpPr>
          <p:nvPr>
            <p:ph type="title"/>
          </p:nvPr>
        </p:nvSpPr>
        <p:spPr>
          <a:xfrm>
            <a:off x="263563" y="1192115"/>
            <a:ext cx="8229600" cy="561975"/>
          </a:xfrm>
        </p:spPr>
        <p:txBody>
          <a:bodyPr>
            <a:normAutofit/>
          </a:bodyPr>
          <a:lstStyle/>
          <a:p>
            <a:pPr eaLnBrk="1" hangingPunct="1"/>
            <a:r>
              <a:rPr lang="en-IN" altLang="en-US" sz="2800" b="1" dirty="0"/>
              <a:t>Aldoses</a:t>
            </a:r>
          </a:p>
        </p:txBody>
      </p:sp>
      <p:pic>
        <p:nvPicPr>
          <p:cNvPr id="8" name="Picture 2">
            <a:extLst>
              <a:ext uri="{FF2B5EF4-FFF2-40B4-BE49-F238E27FC236}">
                <a16:creationId xmlns="" xmlns:a16="http://schemas.microsoft.com/office/drawing/2014/main" id="{026B5FBC-1000-4719-8802-E6420DA0E84F}"/>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04948" y="910704"/>
            <a:ext cx="10057279" cy="52219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509416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807700" y="784859"/>
            <a:ext cx="14541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Trebuchet MS"/>
                <a:cs typeface="Trebuchet MS"/>
              </a:rPr>
              <a:t>3</a:t>
            </a:r>
            <a:endParaRPr sz="1800">
              <a:latin typeface="Trebuchet MS"/>
              <a:cs typeface="Trebuchet MS"/>
            </a:endParaRP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IN" sz="2800" b="1" dirty="0">
                <a:solidFill>
                  <a:schemeClr val="bg1"/>
                </a:solidFill>
                <a:latin typeface="Abadi" panose="020B0604020104020204" pitchFamily="34" charset="0"/>
              </a:rPr>
              <a:t>Disaccharides</a:t>
            </a:r>
            <a:endParaRPr kumimoji="0" lang="zh-CN" altLang="en-US" b="1" i="0" u="none" strike="noStrike" kern="1200" cap="none" spc="0" normalizeH="0" baseline="0" noProof="0" dirty="0">
              <a:ln>
                <a:noFill/>
              </a:ln>
              <a:solidFill>
                <a:schemeClr val="bg1"/>
              </a:solidFill>
              <a:effectLst/>
              <a:uLnTx/>
              <a:uFillTx/>
              <a:latin typeface="Abadi" panose="020B0604020104020204" pitchFamily="34" charset="0"/>
              <a:ea typeface="+mj-ea"/>
              <a:cs typeface="+mj-cs"/>
            </a:endParaRPr>
          </a:p>
        </p:txBody>
      </p:sp>
      <p:sp>
        <p:nvSpPr>
          <p:cNvPr id="8"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9" name="Picture 8">
            <a:extLst>
              <a:ext uri="{FF2B5EF4-FFF2-40B4-BE49-F238E27FC236}">
                <a16:creationId xmlns="" xmlns:a16="http://schemas.microsoft.com/office/drawing/2014/main" id="{FE3F2DCD-B51A-4894-8F50-CD2FAE4B7301}"/>
              </a:ext>
            </a:extLst>
          </p:cNvPr>
          <p:cNvPicPr>
            <a:picLocks noChangeAspect="1"/>
          </p:cNvPicPr>
          <p:nvPr/>
        </p:nvPicPr>
        <p:blipFill>
          <a:blip r:embed="rId2"/>
          <a:stretch>
            <a:fillRect/>
          </a:stretch>
        </p:blipFill>
        <p:spPr>
          <a:xfrm>
            <a:off x="-1" y="1984"/>
            <a:ext cx="1504949" cy="908720"/>
          </a:xfrm>
          <a:prstGeom prst="rect">
            <a:avLst/>
          </a:prstGeom>
        </p:spPr>
      </p:pic>
      <p:sp>
        <p:nvSpPr>
          <p:cNvPr id="12" name="Content Placeholder 2">
            <a:extLst>
              <a:ext uri="{FF2B5EF4-FFF2-40B4-BE49-F238E27FC236}">
                <a16:creationId xmlns="" xmlns:a16="http://schemas.microsoft.com/office/drawing/2014/main" id="{84E18BA2-07C9-4A82-99AB-49665AEDBF94}"/>
              </a:ext>
            </a:extLst>
          </p:cNvPr>
          <p:cNvSpPr>
            <a:spLocks noGrp="1"/>
          </p:cNvSpPr>
          <p:nvPr>
            <p:ph idx="1"/>
          </p:nvPr>
        </p:nvSpPr>
        <p:spPr>
          <a:xfrm>
            <a:off x="327209" y="934720"/>
            <a:ext cx="11075897" cy="2819699"/>
          </a:xfrm>
        </p:spPr>
        <p:txBody>
          <a:bodyPr rtlCol="0">
            <a:normAutofit fontScale="92500" lnSpcReduction="10000"/>
          </a:bodyPr>
          <a:lstStyle/>
          <a:p>
            <a:pPr eaLnBrk="1" fontAlgn="auto" hangingPunct="1">
              <a:spcAft>
                <a:spcPts val="0"/>
              </a:spcAft>
              <a:defRPr/>
            </a:pPr>
            <a:r>
              <a:rPr lang="en-IN" dirty="0"/>
              <a:t>A </a:t>
            </a:r>
            <a:r>
              <a:rPr lang="en-IN" b="1" dirty="0"/>
              <a:t>disaccharide </a:t>
            </a:r>
            <a:r>
              <a:rPr lang="en-IN" i="1" dirty="0"/>
              <a:t>is a carbohydrate that contains two monosaccharide units covalently</a:t>
            </a:r>
            <a:r>
              <a:rPr lang="en-IN" dirty="0"/>
              <a:t> </a:t>
            </a:r>
            <a:r>
              <a:rPr lang="en-IN" i="1" dirty="0"/>
              <a:t>bonded to each other. </a:t>
            </a:r>
          </a:p>
          <a:p>
            <a:pPr eaLnBrk="1" fontAlgn="auto" hangingPunct="1">
              <a:spcAft>
                <a:spcPts val="0"/>
              </a:spcAft>
              <a:defRPr/>
            </a:pPr>
            <a:r>
              <a:rPr lang="en-IN" dirty="0"/>
              <a:t>Like </a:t>
            </a:r>
            <a:r>
              <a:rPr lang="en-IN" dirty="0" err="1"/>
              <a:t>monosaccharides</a:t>
            </a:r>
            <a:r>
              <a:rPr lang="en-IN" dirty="0"/>
              <a:t>, disaccharides are </a:t>
            </a:r>
            <a:r>
              <a:rPr lang="en-IN" b="1" dirty="0"/>
              <a:t>crystalline, water soluble substances. Sucrose (table sugar) and lactose (milk sugar) are disaccharides.</a:t>
            </a:r>
          </a:p>
          <a:p>
            <a:pPr eaLnBrk="1" fontAlgn="auto" hangingPunct="1">
              <a:spcAft>
                <a:spcPts val="0"/>
              </a:spcAft>
              <a:defRPr/>
            </a:pPr>
            <a:r>
              <a:rPr lang="en-IN" dirty="0"/>
              <a:t>Free oligosaccharides, other than disaccharides, are seldom encountered in biochemical systems.</a:t>
            </a:r>
          </a:p>
          <a:p>
            <a:pPr eaLnBrk="1" fontAlgn="auto" hangingPunct="1">
              <a:spcAft>
                <a:spcPts val="0"/>
              </a:spcAft>
              <a:defRPr/>
            </a:pPr>
            <a:r>
              <a:rPr lang="en-IN" dirty="0"/>
              <a:t>Complete hydrolysis of an oligosaccharide produces </a:t>
            </a:r>
            <a:r>
              <a:rPr lang="en-IN" dirty="0" err="1"/>
              <a:t>monosaccharides</a:t>
            </a:r>
            <a:endParaRPr lang="en-IN" dirty="0"/>
          </a:p>
          <a:p>
            <a:pPr eaLnBrk="1" fontAlgn="auto" hangingPunct="1">
              <a:spcAft>
                <a:spcPts val="0"/>
              </a:spcAft>
              <a:defRPr/>
            </a:pPr>
            <a:endParaRPr lang="en-IN" dirty="0"/>
          </a:p>
        </p:txBody>
      </p:sp>
      <p:sp>
        <p:nvSpPr>
          <p:cNvPr id="14" name="Content Placeholder 2">
            <a:extLst>
              <a:ext uri="{FF2B5EF4-FFF2-40B4-BE49-F238E27FC236}">
                <a16:creationId xmlns="" xmlns:a16="http://schemas.microsoft.com/office/drawing/2014/main" id="{C54F1C3A-5B14-4E03-A3F7-BE495B9744C9}"/>
              </a:ext>
            </a:extLst>
          </p:cNvPr>
          <p:cNvSpPr txBox="1">
            <a:spLocks/>
          </p:cNvSpPr>
          <p:nvPr/>
        </p:nvSpPr>
        <p:spPr>
          <a:xfrm>
            <a:off x="457199" y="4430504"/>
            <a:ext cx="11075897" cy="2178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ltLang="en-US" dirty="0"/>
              <a:t>An </a:t>
            </a:r>
            <a:r>
              <a:rPr lang="en-IN" altLang="en-US" b="1" dirty="0"/>
              <a:t>oligosaccharide </a:t>
            </a:r>
            <a:r>
              <a:rPr lang="en-IN" altLang="en-US" i="1" dirty="0"/>
              <a:t>is a carbohydrate that contains </a:t>
            </a:r>
            <a:r>
              <a:rPr lang="en-IN" altLang="en-US" b="1" i="1" dirty="0"/>
              <a:t>two to ten monosaccharide units</a:t>
            </a:r>
            <a:endParaRPr lang="en-IN" altLang="en-US" b="1" dirty="0"/>
          </a:p>
          <a:p>
            <a:r>
              <a:rPr lang="en-IN" altLang="en-US" i="1" dirty="0"/>
              <a:t>covalently bonded to each other. </a:t>
            </a:r>
            <a:r>
              <a:rPr lang="en-IN" altLang="en-US" dirty="0"/>
              <a:t>Disaccharides are the most common type of oligosaccharide.</a:t>
            </a:r>
          </a:p>
          <a:p>
            <a:endParaRPr lang="en-IN" altLang="en-US" dirty="0"/>
          </a:p>
        </p:txBody>
      </p:sp>
      <p:sp>
        <p:nvSpPr>
          <p:cNvPr id="16" name="TextBox 15">
            <a:extLst>
              <a:ext uri="{FF2B5EF4-FFF2-40B4-BE49-F238E27FC236}">
                <a16:creationId xmlns="" xmlns:a16="http://schemas.microsoft.com/office/drawing/2014/main" id="{9244B433-82C3-49C2-9CCE-038210E6157A}"/>
              </a:ext>
            </a:extLst>
          </p:cNvPr>
          <p:cNvSpPr txBox="1"/>
          <p:nvPr/>
        </p:nvSpPr>
        <p:spPr>
          <a:xfrm>
            <a:off x="457199" y="3811911"/>
            <a:ext cx="6094206" cy="523220"/>
          </a:xfrm>
          <a:prstGeom prst="rect">
            <a:avLst/>
          </a:prstGeom>
          <a:noFill/>
        </p:spPr>
        <p:txBody>
          <a:bodyPr wrap="square">
            <a:spAutoFit/>
          </a:bodyPr>
          <a:lstStyle/>
          <a:p>
            <a:pPr eaLnBrk="1" fontAlgn="auto" hangingPunct="1">
              <a:spcAft>
                <a:spcPts val="0"/>
              </a:spcAft>
              <a:defRPr/>
            </a:pPr>
            <a:r>
              <a:rPr lang="en-IN" altLang="en-US" sz="2800" b="1" dirty="0"/>
              <a:t>Oligosaccharides</a:t>
            </a:r>
            <a:endParaRPr lang="en-IN" sz="2800" b="1" dirty="0"/>
          </a:p>
        </p:txBody>
      </p:sp>
    </p:spTree>
    <p:extLst>
      <p:ext uri="{BB962C8B-B14F-4D97-AF65-F5344CB8AC3E}">
        <p14:creationId xmlns="" xmlns:p14="http://schemas.microsoft.com/office/powerpoint/2010/main" val="3601988156"/>
      </p:ext>
    </p:extLst>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807700" y="784859"/>
            <a:ext cx="14541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Trebuchet MS"/>
                <a:cs typeface="Trebuchet MS"/>
              </a:rPr>
              <a:t>5</a:t>
            </a:r>
            <a:endParaRPr sz="1800">
              <a:latin typeface="Trebuchet MS"/>
              <a:cs typeface="Trebuchet MS"/>
            </a:endParaRP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fontAlgn="base"/>
            <a:r>
              <a:rPr lang="en-US" sz="2800" b="1" dirty="0">
                <a:solidFill>
                  <a:schemeClr val="bg1"/>
                </a:solidFill>
              </a:rPr>
              <a:t>Polysaccharides</a:t>
            </a:r>
            <a:endParaRPr lang="en-IN" sz="2800" b="1" dirty="0">
              <a:solidFill>
                <a:schemeClr val="bg1"/>
              </a:solidFill>
            </a:endParaRPr>
          </a:p>
        </p:txBody>
      </p:sp>
      <p:sp>
        <p:nvSpPr>
          <p:cNvPr id="8"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9" name="Picture 8">
            <a:extLst>
              <a:ext uri="{FF2B5EF4-FFF2-40B4-BE49-F238E27FC236}">
                <a16:creationId xmlns="" xmlns:a16="http://schemas.microsoft.com/office/drawing/2014/main" id="{35A6D555-BD25-4AEF-B8C5-284DDA712489}"/>
              </a:ext>
            </a:extLst>
          </p:cNvPr>
          <p:cNvPicPr>
            <a:picLocks noChangeAspect="1"/>
          </p:cNvPicPr>
          <p:nvPr/>
        </p:nvPicPr>
        <p:blipFill>
          <a:blip r:embed="rId2"/>
          <a:stretch>
            <a:fillRect/>
          </a:stretch>
        </p:blipFill>
        <p:spPr>
          <a:xfrm>
            <a:off x="-1" y="1984"/>
            <a:ext cx="1504949" cy="908720"/>
          </a:xfrm>
          <a:prstGeom prst="rect">
            <a:avLst/>
          </a:prstGeom>
        </p:spPr>
      </p:pic>
      <p:sp>
        <p:nvSpPr>
          <p:cNvPr id="14" name="TextBox 13">
            <a:extLst>
              <a:ext uri="{FF2B5EF4-FFF2-40B4-BE49-F238E27FC236}">
                <a16:creationId xmlns="" xmlns:a16="http://schemas.microsoft.com/office/drawing/2014/main" id="{6562FA24-19DA-4F19-BD21-DA5866CAF93C}"/>
              </a:ext>
            </a:extLst>
          </p:cNvPr>
          <p:cNvSpPr txBox="1"/>
          <p:nvPr/>
        </p:nvSpPr>
        <p:spPr>
          <a:xfrm>
            <a:off x="515283" y="803474"/>
            <a:ext cx="11282083" cy="1569660"/>
          </a:xfrm>
          <a:prstGeom prst="rect">
            <a:avLst/>
          </a:prstGeom>
          <a:noFill/>
        </p:spPr>
        <p:txBody>
          <a:bodyPr wrap="square">
            <a:spAutoFit/>
          </a:bodyPr>
          <a:lstStyle/>
          <a:p>
            <a:pPr eaLnBrk="1" hangingPunct="1"/>
            <a:r>
              <a:rPr lang="en-IN" altLang="en-US" sz="2400" dirty="0"/>
              <a:t>A </a:t>
            </a:r>
            <a:r>
              <a:rPr lang="en-IN" altLang="en-US" sz="2400" b="1" dirty="0"/>
              <a:t>polysaccharide </a:t>
            </a:r>
            <a:r>
              <a:rPr lang="en-IN" altLang="en-US" sz="2400" i="1" dirty="0"/>
              <a:t>is a polymeric carbohydrate that </a:t>
            </a:r>
            <a:r>
              <a:rPr lang="en-IN" altLang="en-US" sz="2400" b="1" i="1" dirty="0"/>
              <a:t>contains many monosaccharide units </a:t>
            </a:r>
            <a:r>
              <a:rPr lang="en-IN" altLang="en-US" sz="2400" i="1" dirty="0"/>
              <a:t>covalently bonded to each other. </a:t>
            </a:r>
          </a:p>
          <a:p>
            <a:pPr eaLnBrk="1" hangingPunct="1"/>
            <a:r>
              <a:rPr lang="en-IN" altLang="en-US" sz="2400" dirty="0"/>
              <a:t>Polysaccharides often contain several thousand monosaccharide units. Both cellulose and starch are polysaccharides. </a:t>
            </a:r>
            <a:endParaRPr lang="en-IN" altLang="en-US" dirty="0"/>
          </a:p>
        </p:txBody>
      </p:sp>
      <p:sp>
        <p:nvSpPr>
          <p:cNvPr id="23" name="Title 1">
            <a:extLst>
              <a:ext uri="{FF2B5EF4-FFF2-40B4-BE49-F238E27FC236}">
                <a16:creationId xmlns="" xmlns:a16="http://schemas.microsoft.com/office/drawing/2014/main" id="{76A3EC9A-4C77-44CC-AA63-240A06328147}"/>
              </a:ext>
            </a:extLst>
          </p:cNvPr>
          <p:cNvSpPr>
            <a:spLocks noGrp="1"/>
          </p:cNvSpPr>
          <p:nvPr>
            <p:ph type="title"/>
          </p:nvPr>
        </p:nvSpPr>
        <p:spPr>
          <a:xfrm>
            <a:off x="3567766" y="2286000"/>
            <a:ext cx="8229600" cy="1143000"/>
          </a:xfrm>
        </p:spPr>
        <p:txBody>
          <a:bodyPr rtlCol="0">
            <a:normAutofit/>
          </a:bodyPr>
          <a:lstStyle/>
          <a:p>
            <a:pPr eaLnBrk="1" fontAlgn="auto" hangingPunct="1">
              <a:spcAft>
                <a:spcPts val="0"/>
              </a:spcAft>
              <a:defRPr/>
            </a:pPr>
            <a:r>
              <a:rPr lang="en-IN" sz="2800" dirty="0"/>
              <a:t>5 and 6 </a:t>
            </a:r>
            <a:r>
              <a:rPr lang="en-IN" sz="2800" dirty="0" err="1"/>
              <a:t>membered</a:t>
            </a:r>
            <a:r>
              <a:rPr lang="en-IN" sz="2800" dirty="0"/>
              <a:t> </a:t>
            </a:r>
            <a:r>
              <a:rPr lang="en-IN" sz="2800" dirty="0" err="1"/>
              <a:t>monosaccharides</a:t>
            </a:r>
            <a:endParaRPr lang="en-IN" sz="2800" dirty="0"/>
          </a:p>
        </p:txBody>
      </p:sp>
      <p:pic>
        <p:nvPicPr>
          <p:cNvPr id="24" name="Picture 4">
            <a:extLst>
              <a:ext uri="{FF2B5EF4-FFF2-40B4-BE49-F238E27FC236}">
                <a16:creationId xmlns="" xmlns:a16="http://schemas.microsoft.com/office/drawing/2014/main" id="{55EC026E-E477-452D-BC09-B30EAB7C4C33}"/>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401522" y="3429000"/>
            <a:ext cx="4176712" cy="2682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3">
            <a:extLst>
              <a:ext uri="{FF2B5EF4-FFF2-40B4-BE49-F238E27FC236}">
                <a16:creationId xmlns="" xmlns:a16="http://schemas.microsoft.com/office/drawing/2014/main" id="{F581C805-D21E-48CA-A0AB-F164D2A3DB82}"/>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098850" y="3174624"/>
            <a:ext cx="2294152" cy="3239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075237592"/>
      </p:ext>
    </p:extLst>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807700" y="784859"/>
            <a:ext cx="14541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Trebuchet MS"/>
                <a:cs typeface="Trebuchet MS"/>
              </a:rPr>
              <a:t>7</a:t>
            </a:r>
            <a:endParaRPr sz="1800">
              <a:latin typeface="Trebuchet MS"/>
              <a:cs typeface="Trebuchet MS"/>
            </a:endParaRPr>
          </a:p>
        </p:txBody>
      </p:sp>
      <p:sp>
        <p:nvSpPr>
          <p:cNvPr id="6" name="Title 1"/>
          <p:cNvSpPr txBox="1">
            <a:spLocks noChangeArrowheads="1"/>
          </p:cNvSpPr>
          <p:nvPr/>
        </p:nvSpPr>
        <p:spPr>
          <a:xfrm>
            <a:off x="-1" y="0"/>
            <a:ext cx="12191999" cy="908720"/>
          </a:xfrm>
          <a:prstGeom prst="rect">
            <a:avLst/>
          </a:prstGeom>
          <a:solidFill>
            <a:srgbClr val="C00000"/>
          </a:solidFill>
        </p:spPr>
        <p:txBody>
          <a:bodyPr/>
          <a:lstStyle/>
          <a:p>
            <a:pPr algn="ctr" fontAlgn="base"/>
            <a:r>
              <a:rPr lang="en-US" sz="2800" b="1" dirty="0">
                <a:solidFill>
                  <a:schemeClr val="bg1"/>
                </a:solidFill>
                <a:latin typeface="Abadi" panose="020B0604020104020204" pitchFamily="34" charset="0"/>
              </a:rPr>
              <a:t>Starch</a:t>
            </a:r>
          </a:p>
        </p:txBody>
      </p:sp>
      <p:sp>
        <p:nvSpPr>
          <p:cNvPr id="7"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8" name="Picture 7">
            <a:extLst>
              <a:ext uri="{FF2B5EF4-FFF2-40B4-BE49-F238E27FC236}">
                <a16:creationId xmlns="" xmlns:a16="http://schemas.microsoft.com/office/drawing/2014/main" id="{748169AC-EDC2-4BEC-B660-080490F30592}"/>
              </a:ext>
            </a:extLst>
          </p:cNvPr>
          <p:cNvPicPr>
            <a:picLocks noChangeAspect="1"/>
          </p:cNvPicPr>
          <p:nvPr/>
        </p:nvPicPr>
        <p:blipFill>
          <a:blip r:embed="rId2"/>
          <a:stretch>
            <a:fillRect/>
          </a:stretch>
        </p:blipFill>
        <p:spPr>
          <a:xfrm>
            <a:off x="-1" y="1984"/>
            <a:ext cx="1504949" cy="908720"/>
          </a:xfrm>
          <a:prstGeom prst="rect">
            <a:avLst/>
          </a:prstGeom>
        </p:spPr>
      </p:pic>
      <p:pic>
        <p:nvPicPr>
          <p:cNvPr id="15" name="Picture 2">
            <a:extLst>
              <a:ext uri="{FF2B5EF4-FFF2-40B4-BE49-F238E27FC236}">
                <a16:creationId xmlns="" xmlns:a16="http://schemas.microsoft.com/office/drawing/2014/main" id="{F8A0D034-6459-4C30-9500-35E5F5143D89}"/>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a:xfrm>
            <a:off x="744852" y="3494027"/>
            <a:ext cx="10702290" cy="1877161"/>
          </a:xfrm>
          <a:prstGeom prst="rect">
            <a:avLst/>
          </a:prstGeom>
        </p:spPr>
      </p:pic>
      <p:pic>
        <p:nvPicPr>
          <p:cNvPr id="17" name="Picture 2">
            <a:extLst>
              <a:ext uri="{FF2B5EF4-FFF2-40B4-BE49-F238E27FC236}">
                <a16:creationId xmlns="" xmlns:a16="http://schemas.microsoft.com/office/drawing/2014/main" id="{B135A648-5946-42CD-8B0F-E3AAE6FE58BF}"/>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181193" y="1197986"/>
            <a:ext cx="9147658" cy="20485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83447278"/>
      </p:ext>
    </p:extLst>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09600" y="152400"/>
            <a:ext cx="10972800" cy="579437"/>
          </a:xfrm>
          <a:solidFill>
            <a:srgbClr val="92D050"/>
          </a:solidFill>
          <a:ln>
            <a:solidFill>
              <a:schemeClr val="tx1"/>
            </a:solidFill>
          </a:ln>
        </p:spPr>
        <p:txBody>
          <a:bodyPr/>
          <a:lstStyle/>
          <a:p>
            <a:pPr algn="ctr"/>
            <a:r>
              <a:rPr lang="en-US" sz="3200" b="1" dirty="0" smtClean="0">
                <a:solidFill>
                  <a:schemeClr val="tx1"/>
                </a:solidFill>
              </a:rPr>
              <a:t>Cell Membrane</a:t>
            </a:r>
            <a:endParaRPr lang="en-GB" sz="3200" b="1" dirty="0">
              <a:solidFill>
                <a:srgbClr val="C00000"/>
              </a:solidFill>
              <a:latin typeface="Book Antiqua" pitchFamily="18" charset="0"/>
            </a:endParaRPr>
          </a:p>
        </p:txBody>
      </p:sp>
      <p:sp>
        <p:nvSpPr>
          <p:cNvPr id="6" name="Rectangle 3"/>
          <p:cNvSpPr txBox="1">
            <a:spLocks noChangeArrowheads="1"/>
          </p:cNvSpPr>
          <p:nvPr/>
        </p:nvSpPr>
        <p:spPr>
          <a:xfrm>
            <a:off x="203200" y="960438"/>
            <a:ext cx="11785600" cy="4525963"/>
          </a:xfrm>
          <a:prstGeom prst="rect">
            <a:avLst/>
          </a:prstGeom>
          <a:noFill/>
          <a:ln>
            <a:solidFill>
              <a:schemeClr val="accent1">
                <a:lumMod val="40000"/>
                <a:lumOff val="60000"/>
              </a:schemeClr>
            </a:solidFill>
          </a:ln>
        </p:spPr>
        <p:txBody>
          <a:bodyPr lIns="90488" tIns="44450" rIns="90488" bIns="44450"/>
          <a:lstStyle>
            <a:lvl1pPr marL="273050" indent="-273050" algn="l" rtl="0" fontAlgn="base">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fontAlgn="base">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fontAlgn="base">
              <a:spcBef>
                <a:spcPts val="375"/>
              </a:spcBef>
              <a:spcAft>
                <a:spcPct val="0"/>
              </a:spcAft>
              <a:buClr>
                <a:srgbClr val="AEC7D0"/>
              </a:buClr>
              <a:buSzPct val="85000"/>
              <a:buFont typeface="Wingdings 2" pitchFamily="18" charset="2"/>
              <a:buChar char=""/>
              <a:defRPr sz="2000" kern="1200">
                <a:solidFill>
                  <a:schemeClr val="tx1"/>
                </a:solidFill>
                <a:latin typeface="+mn-lt"/>
                <a:ea typeface="+mn-ea"/>
                <a:cs typeface="+mn-cs"/>
              </a:defRPr>
            </a:lvl3pPr>
            <a:lvl4pPr marL="1096963" indent="-228600" algn="l" rtl="0" fontAlgn="base">
              <a:spcBef>
                <a:spcPts val="375"/>
              </a:spcBef>
              <a:spcAft>
                <a:spcPct val="0"/>
              </a:spcAft>
              <a:buClr>
                <a:srgbClr val="C32D2E"/>
              </a:buClr>
              <a:buSzPct val="80000"/>
              <a:buFont typeface="Wingdings 2" pitchFamily="18" charset="2"/>
              <a:buChar char=""/>
              <a:defRPr sz="2000" kern="1200">
                <a:solidFill>
                  <a:schemeClr val="tx1"/>
                </a:solidFill>
                <a:latin typeface="+mn-lt"/>
                <a:ea typeface="+mn-ea"/>
                <a:cs typeface="+mn-cs"/>
              </a:defRPr>
            </a:lvl4pPr>
            <a:lvl5pPr marL="1371600" indent="-228600" algn="l" rtl="0" fontAlgn="base">
              <a:spcBef>
                <a:spcPts val="375"/>
              </a:spcBef>
              <a:spcAft>
                <a:spcPct val="0"/>
              </a:spcAft>
              <a:buClr>
                <a:srgbClr val="C32D2E"/>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511175" indent="-511175" algn="just"/>
            <a:r>
              <a:rPr lang="en-US" sz="2000" dirty="0" smtClean="0">
                <a:cs typeface="Arial" pitchFamily="34" charset="0"/>
              </a:rPr>
              <a:t>The </a:t>
            </a:r>
            <a:r>
              <a:rPr lang="en-US" sz="2000" b="1" dirty="0" smtClean="0">
                <a:cs typeface="Arial" pitchFamily="34" charset="0"/>
              </a:rPr>
              <a:t>cell membrane</a:t>
            </a:r>
            <a:r>
              <a:rPr lang="en-US" sz="2000" dirty="0" smtClean="0">
                <a:cs typeface="Arial" pitchFamily="34" charset="0"/>
              </a:rPr>
              <a:t> or </a:t>
            </a:r>
            <a:r>
              <a:rPr lang="en-US" sz="2000" b="1" dirty="0" smtClean="0">
                <a:cs typeface="Arial" pitchFamily="34" charset="0"/>
              </a:rPr>
              <a:t>plasma membrane</a:t>
            </a:r>
            <a:r>
              <a:rPr lang="en-US" sz="2000" dirty="0" smtClean="0">
                <a:cs typeface="Arial" pitchFamily="34" charset="0"/>
              </a:rPr>
              <a:t> (</a:t>
            </a:r>
            <a:r>
              <a:rPr lang="en-US" sz="2000" b="1" dirty="0" smtClean="0">
                <a:cs typeface="Arial" pitchFamily="34" charset="0"/>
              </a:rPr>
              <a:t>PM</a:t>
            </a:r>
            <a:r>
              <a:rPr lang="en-US" sz="2000" dirty="0" smtClean="0">
                <a:cs typeface="Arial" pitchFamily="34" charset="0"/>
              </a:rPr>
              <a:t>) or </a:t>
            </a:r>
            <a:r>
              <a:rPr lang="en-US" sz="2000" b="1" dirty="0" err="1" smtClean="0">
                <a:cs typeface="Arial" pitchFamily="34" charset="0"/>
              </a:rPr>
              <a:t>cytoplasmic</a:t>
            </a:r>
            <a:r>
              <a:rPr lang="en-US" sz="2000" b="1" dirty="0" smtClean="0">
                <a:cs typeface="Arial" pitchFamily="34" charset="0"/>
              </a:rPr>
              <a:t> membrane,</a:t>
            </a:r>
            <a:r>
              <a:rPr lang="en-US" sz="2000" dirty="0" smtClean="0">
                <a:cs typeface="Arial" pitchFamily="34" charset="0"/>
              </a:rPr>
              <a:t> and or  </a:t>
            </a:r>
            <a:r>
              <a:rPr lang="en-US" sz="2000" b="1" dirty="0" err="1" smtClean="0">
                <a:cs typeface="Arial" pitchFamily="34" charset="0"/>
              </a:rPr>
              <a:t>plasmalemma</a:t>
            </a:r>
            <a:r>
              <a:rPr lang="en-US" sz="2000" dirty="0" smtClean="0">
                <a:cs typeface="Arial" pitchFamily="34" charset="0"/>
              </a:rPr>
              <a:t> is a  biological membrane that separates the interior of all cells from the outside environment (the extracellular space) which protects the cell from its environment.</a:t>
            </a:r>
            <a:r>
              <a:rPr lang="en-US" sz="2000" baseline="30000" dirty="0" smtClean="0">
                <a:cs typeface="Arial" pitchFamily="34" charset="0"/>
              </a:rPr>
              <a:t> </a:t>
            </a:r>
          </a:p>
          <a:p>
            <a:pPr marL="511175" indent="-511175" algn="just"/>
            <a:r>
              <a:rPr lang="en-US" sz="2000" dirty="0" smtClean="0"/>
              <a:t>Serves as outer boundary. </a:t>
            </a:r>
          </a:p>
          <a:p>
            <a:pPr marL="511175" indent="-511175" algn="just"/>
            <a:r>
              <a:rPr lang="en-US" sz="2000" dirty="0" smtClean="0"/>
              <a:t>Communication with environment- act as barrier, determines what enters or leaves, detects and responds to the change.</a:t>
            </a:r>
          </a:p>
          <a:p>
            <a:pPr marL="511175" indent="-511175" algn="just"/>
            <a:r>
              <a:rPr lang="en-US" sz="2000" dirty="0" smtClean="0"/>
              <a:t>The plasma membrane exhibits </a:t>
            </a:r>
            <a:r>
              <a:rPr lang="en-US" sz="2000" b="1" dirty="0" smtClean="0"/>
              <a:t>selective permeability</a:t>
            </a:r>
            <a:r>
              <a:rPr lang="en-US" sz="2000" dirty="0" smtClean="0"/>
              <a:t>, allowing some substances to cross it more easily than others</a:t>
            </a:r>
          </a:p>
          <a:p>
            <a:pPr marL="511175" indent="-511175" algn="just"/>
            <a:r>
              <a:rPr lang="en-US" sz="2000" dirty="0" smtClean="0"/>
              <a:t>~5-10 nm thick. </a:t>
            </a:r>
          </a:p>
          <a:p>
            <a:pPr marL="511175" indent="-511175" algn="just"/>
            <a:r>
              <a:rPr lang="en-US" sz="2000" dirty="0" smtClean="0"/>
              <a:t>Living, dynamic, elastic, undergoes renewal. </a:t>
            </a:r>
          </a:p>
          <a:p>
            <a:pPr marL="511175" indent="-511175" algn="just"/>
            <a:r>
              <a:rPr lang="en-US" sz="2000" dirty="0" smtClean="0"/>
              <a:t>Eukaryotic cells have extensive intracellular membranes too.</a:t>
            </a:r>
          </a:p>
          <a:p>
            <a:pPr marL="511175" indent="-511175" algn="just"/>
            <a:r>
              <a:rPr lang="en-US" sz="2000" dirty="0" smtClean="0"/>
              <a:t>PM + </a:t>
            </a:r>
            <a:r>
              <a:rPr lang="en-US" sz="2000" dirty="0" err="1" smtClean="0"/>
              <a:t>subcellular</a:t>
            </a:r>
            <a:r>
              <a:rPr lang="en-US" sz="2000" dirty="0" smtClean="0"/>
              <a:t> membranes= Biological membrane/ </a:t>
            </a:r>
            <a:r>
              <a:rPr lang="en-US" sz="2000" dirty="0" err="1" smtClean="0"/>
              <a:t>biomemembrane</a:t>
            </a:r>
            <a:endParaRPr lang="en-US" sz="2000" dirty="0"/>
          </a:p>
        </p:txBody>
      </p:sp>
    </p:spTree>
    <p:extLst>
      <p:ext uri="{BB962C8B-B14F-4D97-AF65-F5344CB8AC3E}">
        <p14:creationId xmlns="" xmlns:p14="http://schemas.microsoft.com/office/powerpoint/2010/main" val="3452831415"/>
      </p:ext>
    </p:extLst>
  </p:cSld>
  <p:clrMapOvr>
    <a:masterClrMapping/>
  </p:clrMapOvr>
  <p:transition spd="slow" advClick="0">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807700" y="784859"/>
            <a:ext cx="14541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Trebuchet MS"/>
                <a:cs typeface="Trebuchet MS"/>
              </a:rPr>
              <a:t>9</a:t>
            </a:r>
            <a:endParaRPr sz="1800">
              <a:latin typeface="Trebuchet MS"/>
              <a:cs typeface="Trebuchet MS"/>
            </a:endParaRPr>
          </a:p>
        </p:txBody>
      </p:sp>
      <p:sp>
        <p:nvSpPr>
          <p:cNvPr id="6"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Title 1"/>
          <p:cNvSpPr txBox="1">
            <a:spLocks noChangeArrowheads="1"/>
          </p:cNvSpPr>
          <p:nvPr/>
        </p:nvSpPr>
        <p:spPr>
          <a:xfrm>
            <a:off x="-1" y="0"/>
            <a:ext cx="12191999" cy="908720"/>
          </a:xfrm>
          <a:prstGeom prst="rect">
            <a:avLst/>
          </a:prstGeom>
          <a:solidFill>
            <a:srgbClr val="C00000"/>
          </a:solidFill>
        </p:spPr>
        <p:txBody>
          <a:bodyPr/>
          <a:lstStyle/>
          <a:p>
            <a:pPr algn="ctr" fontAlgn="base"/>
            <a:r>
              <a:rPr lang="en-IN" sz="2800" b="1" dirty="0">
                <a:solidFill>
                  <a:schemeClr val="bg1"/>
                </a:solidFill>
              </a:rPr>
              <a:t>Cellulose</a:t>
            </a:r>
          </a:p>
        </p:txBody>
      </p:sp>
      <p:sp>
        <p:nvSpPr>
          <p:cNvPr id="9"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10" name="Picture 9">
            <a:extLst>
              <a:ext uri="{FF2B5EF4-FFF2-40B4-BE49-F238E27FC236}">
                <a16:creationId xmlns="" xmlns:a16="http://schemas.microsoft.com/office/drawing/2014/main" id="{77C2A0FE-D613-4DA8-B1CC-EB5440DE0478}"/>
              </a:ext>
            </a:extLst>
          </p:cNvPr>
          <p:cNvPicPr>
            <a:picLocks noChangeAspect="1"/>
          </p:cNvPicPr>
          <p:nvPr/>
        </p:nvPicPr>
        <p:blipFill>
          <a:blip r:embed="rId2"/>
          <a:stretch>
            <a:fillRect/>
          </a:stretch>
        </p:blipFill>
        <p:spPr>
          <a:xfrm>
            <a:off x="-1" y="1984"/>
            <a:ext cx="1504949" cy="908720"/>
          </a:xfrm>
          <a:prstGeom prst="rect">
            <a:avLst/>
          </a:prstGeom>
        </p:spPr>
      </p:pic>
      <p:pic>
        <p:nvPicPr>
          <p:cNvPr id="38" name="Picture 2">
            <a:extLst>
              <a:ext uri="{FF2B5EF4-FFF2-40B4-BE49-F238E27FC236}">
                <a16:creationId xmlns="" xmlns:a16="http://schemas.microsoft.com/office/drawing/2014/main" id="{2160F776-3627-4EB4-BF40-8C18F3BBA5CB}"/>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716392" y="1092216"/>
            <a:ext cx="7272337" cy="2570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 name="Picture 3">
            <a:extLst>
              <a:ext uri="{FF2B5EF4-FFF2-40B4-BE49-F238E27FC236}">
                <a16:creationId xmlns="" xmlns:a16="http://schemas.microsoft.com/office/drawing/2014/main" id="{69777043-4F8C-4115-8B6C-ABC6D226E909}"/>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20243" y="996872"/>
            <a:ext cx="3671888" cy="2325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2" name="Picture 2">
            <a:extLst>
              <a:ext uri="{FF2B5EF4-FFF2-40B4-BE49-F238E27FC236}">
                <a16:creationId xmlns="" xmlns:a16="http://schemas.microsoft.com/office/drawing/2014/main" id="{EB12BF3D-322D-46AC-8632-AC3DCC90DCFD}"/>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008733" y="4102584"/>
            <a:ext cx="9128125" cy="1873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281449738"/>
      </p:ext>
    </p:extLst>
  </p:cSld>
  <p:clrMapOvr>
    <a:masterClrMapping/>
  </p:clrMapOvr>
  <p:transitio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807700" y="784859"/>
            <a:ext cx="2647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Trebuchet MS"/>
                <a:cs typeface="Trebuchet MS"/>
              </a:rPr>
              <a:t>1</a:t>
            </a:r>
            <a:r>
              <a:rPr sz="1800" dirty="0">
                <a:solidFill>
                  <a:srgbClr val="FFFFFF"/>
                </a:solidFill>
                <a:latin typeface="Trebuchet MS"/>
                <a:cs typeface="Trebuchet MS"/>
              </a:rPr>
              <a:t>0</a:t>
            </a:r>
            <a:endParaRPr sz="1800">
              <a:latin typeface="Trebuchet MS"/>
              <a:cs typeface="Trebuchet MS"/>
            </a:endParaRP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IN" sz="2800" b="1" dirty="0">
                <a:solidFill>
                  <a:schemeClr val="bg1"/>
                </a:solidFill>
              </a:rPr>
              <a:t>PROTEINS</a:t>
            </a:r>
            <a:endParaRPr kumimoji="0" lang="zh-CN" altLang="en-US" sz="2800"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9" name="Picture 8">
            <a:extLst>
              <a:ext uri="{FF2B5EF4-FFF2-40B4-BE49-F238E27FC236}">
                <a16:creationId xmlns="" xmlns:a16="http://schemas.microsoft.com/office/drawing/2014/main" id="{B865227C-98C1-42C4-8C85-7EAA54B78D45}"/>
              </a:ext>
            </a:extLst>
          </p:cNvPr>
          <p:cNvPicPr>
            <a:picLocks noChangeAspect="1"/>
          </p:cNvPicPr>
          <p:nvPr/>
        </p:nvPicPr>
        <p:blipFill>
          <a:blip r:embed="rId2"/>
          <a:stretch>
            <a:fillRect/>
          </a:stretch>
        </p:blipFill>
        <p:spPr>
          <a:xfrm>
            <a:off x="-1" y="1984"/>
            <a:ext cx="1504949" cy="908720"/>
          </a:xfrm>
          <a:prstGeom prst="rect">
            <a:avLst/>
          </a:prstGeom>
        </p:spPr>
      </p:pic>
      <p:sp>
        <p:nvSpPr>
          <p:cNvPr id="15" name="TextBox 14">
            <a:extLst>
              <a:ext uri="{FF2B5EF4-FFF2-40B4-BE49-F238E27FC236}">
                <a16:creationId xmlns="" xmlns:a16="http://schemas.microsoft.com/office/drawing/2014/main" id="{7544BDFE-F6C5-4600-8D7D-6BA3AD3AB672}"/>
              </a:ext>
            </a:extLst>
          </p:cNvPr>
          <p:cNvSpPr txBox="1"/>
          <p:nvPr/>
        </p:nvSpPr>
        <p:spPr>
          <a:xfrm>
            <a:off x="99509" y="863116"/>
            <a:ext cx="11325112" cy="707886"/>
          </a:xfrm>
          <a:prstGeom prst="rect">
            <a:avLst/>
          </a:prstGeom>
          <a:noFill/>
        </p:spPr>
        <p:txBody>
          <a:bodyPr wrap="square">
            <a:spAutoFit/>
          </a:bodyPr>
          <a:lstStyle/>
          <a:p>
            <a:pPr algn="just" eaLnBrk="1" fontAlgn="auto" hangingPunct="1">
              <a:spcAft>
                <a:spcPts val="0"/>
              </a:spcAft>
              <a:defRPr/>
            </a:pPr>
            <a:r>
              <a:rPr lang="en-IN" sz="2000" b="1" dirty="0"/>
              <a:t>Proteins are needed for the synthesis of enzymes, certain hormones, and some blood components; for the maintenance and repair of existing tissues; for the synthesis of new tissue; and sometimes for energy.</a:t>
            </a:r>
          </a:p>
        </p:txBody>
      </p:sp>
      <p:sp>
        <p:nvSpPr>
          <p:cNvPr id="16" name="Content Placeholder 2">
            <a:extLst>
              <a:ext uri="{FF2B5EF4-FFF2-40B4-BE49-F238E27FC236}">
                <a16:creationId xmlns="" xmlns:a16="http://schemas.microsoft.com/office/drawing/2014/main" id="{F922603A-D19D-4F36-8B29-B60A7410B784}"/>
              </a:ext>
            </a:extLst>
          </p:cNvPr>
          <p:cNvSpPr>
            <a:spLocks noGrp="1"/>
          </p:cNvSpPr>
          <p:nvPr>
            <p:ph idx="1"/>
          </p:nvPr>
        </p:nvSpPr>
        <p:spPr>
          <a:xfrm>
            <a:off x="99509" y="1563370"/>
            <a:ext cx="11661158" cy="2352414"/>
          </a:xfrm>
        </p:spPr>
        <p:txBody>
          <a:bodyPr>
            <a:normAutofit/>
          </a:bodyPr>
          <a:lstStyle/>
          <a:p>
            <a:pPr algn="just" eaLnBrk="1" hangingPunct="1"/>
            <a:r>
              <a:rPr lang="en-IN" altLang="en-US" sz="2000" dirty="0"/>
              <a:t>A </a:t>
            </a:r>
            <a:r>
              <a:rPr lang="en-IN" altLang="en-US" sz="2000" b="1" dirty="0"/>
              <a:t>protein </a:t>
            </a:r>
            <a:r>
              <a:rPr lang="en-IN" altLang="en-US" sz="2000" b="1" i="1" dirty="0"/>
              <a:t>is a naturally occurring, unbranched polymer in which the monomer </a:t>
            </a:r>
            <a:r>
              <a:rPr lang="en-IN" altLang="en-US" sz="2000" i="1" dirty="0"/>
              <a:t>units are amino acids.</a:t>
            </a:r>
          </a:p>
          <a:p>
            <a:pPr algn="just" eaLnBrk="1" hangingPunct="1"/>
            <a:r>
              <a:rPr lang="en-IN" altLang="en-US" sz="2000" dirty="0"/>
              <a:t>An </a:t>
            </a:r>
            <a:r>
              <a:rPr lang="en-IN" altLang="en-US" sz="2000" b="1" dirty="0"/>
              <a:t>amino acid </a:t>
            </a:r>
            <a:r>
              <a:rPr lang="en-IN" altLang="en-US" sz="2000" b="1" i="1" dirty="0"/>
              <a:t>is an organic compound that contains both an amino (! NH2) group and </a:t>
            </a:r>
            <a:r>
              <a:rPr lang="en-IN" altLang="en-US" sz="2000" i="1" dirty="0"/>
              <a:t>a carboxyl (! COOH) group. The amino acids found in proteins are always a-amino acids. </a:t>
            </a:r>
            <a:r>
              <a:rPr lang="en-IN" altLang="en-US" sz="2000" dirty="0"/>
              <a:t>An -</a:t>
            </a:r>
            <a:r>
              <a:rPr lang="en-IN" altLang="en-US" sz="2000" b="1" dirty="0"/>
              <a:t>amino acid </a:t>
            </a:r>
            <a:r>
              <a:rPr lang="en-IN" altLang="en-US" sz="2000" b="1" i="1" dirty="0"/>
              <a:t>is an amino acid in which the amino group and the carboxyl group are </a:t>
            </a:r>
            <a:r>
              <a:rPr lang="en-IN" altLang="en-US" sz="2000" i="1" dirty="0"/>
              <a:t>attached to the -carbon atom.</a:t>
            </a:r>
          </a:p>
          <a:p>
            <a:pPr algn="just" eaLnBrk="1" hangingPunct="1"/>
            <a:r>
              <a:rPr lang="en-IN" altLang="en-US" sz="2000" dirty="0"/>
              <a:t>Over 700 different naturally occurring amino acids are known, but only 20 of them, called standard amino acids, are normally present in proteins. A </a:t>
            </a:r>
            <a:r>
              <a:rPr lang="en-IN" altLang="en-US" sz="2000" b="1" dirty="0"/>
              <a:t>standard amino acid </a:t>
            </a:r>
            <a:r>
              <a:rPr lang="en-IN" altLang="en-US" sz="2000" i="1" dirty="0"/>
              <a:t>is one of the 20 a-amino acids normally found in proteins</a:t>
            </a:r>
            <a:endParaRPr lang="en-IN" altLang="en-US" sz="2000" dirty="0"/>
          </a:p>
        </p:txBody>
      </p:sp>
      <p:pic>
        <p:nvPicPr>
          <p:cNvPr id="17" name="Picture 2">
            <a:extLst>
              <a:ext uri="{FF2B5EF4-FFF2-40B4-BE49-F238E27FC236}">
                <a16:creationId xmlns="" xmlns:a16="http://schemas.microsoft.com/office/drawing/2014/main" id="{3F527C67-3D33-4CC6-BDEC-E47C5AC6260F}"/>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080246" y="3845317"/>
            <a:ext cx="5111750" cy="1449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 xmlns:a16="http://schemas.microsoft.com/office/drawing/2014/main" id="{7F090232-48DF-43E1-BEB1-C1D3817E4FE5}"/>
              </a:ext>
            </a:extLst>
          </p:cNvPr>
          <p:cNvSpPr txBox="1"/>
          <p:nvPr/>
        </p:nvSpPr>
        <p:spPr>
          <a:xfrm>
            <a:off x="99509" y="3883032"/>
            <a:ext cx="6656294" cy="2308324"/>
          </a:xfrm>
          <a:prstGeom prst="rect">
            <a:avLst/>
          </a:prstGeom>
          <a:noFill/>
        </p:spPr>
        <p:txBody>
          <a:bodyPr wrap="square">
            <a:spAutoFit/>
          </a:bodyPr>
          <a:lstStyle/>
          <a:p>
            <a:pPr eaLnBrk="1" fontAlgn="auto" hangingPunct="1">
              <a:spcAft>
                <a:spcPts val="0"/>
              </a:spcAft>
              <a:defRPr/>
            </a:pPr>
            <a:r>
              <a:rPr lang="en-IN" dirty="0"/>
              <a:t>A </a:t>
            </a:r>
            <a:r>
              <a:rPr lang="en-IN" b="1" dirty="0"/>
              <a:t>polar neutral amino acid </a:t>
            </a:r>
            <a:r>
              <a:rPr lang="en-IN" b="1" i="1" dirty="0"/>
              <a:t>is an amino acid that contains one amino group, one </a:t>
            </a:r>
            <a:r>
              <a:rPr lang="en-IN" i="1" dirty="0"/>
              <a:t>carboxyl group, and a side chain that is polar but neutral.</a:t>
            </a:r>
          </a:p>
          <a:p>
            <a:pPr eaLnBrk="1" fontAlgn="auto" hangingPunct="1">
              <a:spcAft>
                <a:spcPts val="0"/>
              </a:spcAft>
              <a:defRPr/>
            </a:pPr>
            <a:r>
              <a:rPr lang="en-IN" dirty="0"/>
              <a:t>A </a:t>
            </a:r>
            <a:r>
              <a:rPr lang="en-IN" b="1" dirty="0"/>
              <a:t>polar acidic amino acid </a:t>
            </a:r>
            <a:r>
              <a:rPr lang="en-IN" b="1" i="1" dirty="0"/>
              <a:t>is an amino acid that contains one amino group and </a:t>
            </a:r>
            <a:r>
              <a:rPr lang="en-IN" i="1" dirty="0"/>
              <a:t>two carboxyl groups, the second carboxyl group being part of the side chain.</a:t>
            </a:r>
          </a:p>
          <a:p>
            <a:pPr eaLnBrk="1" fontAlgn="auto" hangingPunct="1">
              <a:spcAft>
                <a:spcPts val="0"/>
              </a:spcAft>
              <a:defRPr/>
            </a:pPr>
            <a:r>
              <a:rPr lang="en-IN" dirty="0"/>
              <a:t>A </a:t>
            </a:r>
            <a:r>
              <a:rPr lang="en-IN" b="1" dirty="0"/>
              <a:t>polar basic amino acid </a:t>
            </a:r>
            <a:r>
              <a:rPr lang="en-IN" b="1" i="1" dirty="0"/>
              <a:t>is an amino acid that contains two amino groups and </a:t>
            </a:r>
            <a:r>
              <a:rPr lang="en-IN" i="1" dirty="0"/>
              <a:t>one carboxyl group, the second amino group being part of the side chain.</a:t>
            </a:r>
            <a:endParaRPr lang="en-IN" dirty="0"/>
          </a:p>
        </p:txBody>
      </p:sp>
    </p:spTree>
    <p:extLst>
      <p:ext uri="{BB962C8B-B14F-4D97-AF65-F5344CB8AC3E}">
        <p14:creationId xmlns="" xmlns:p14="http://schemas.microsoft.com/office/powerpoint/2010/main" val="902374945"/>
      </p:ext>
    </p:extLst>
  </p:cSld>
  <p:clrMapOvr>
    <a:masterClrMapping/>
  </p:clrMapOvr>
  <p:transition>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807700" y="784859"/>
            <a:ext cx="2647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Trebuchet MS"/>
                <a:cs typeface="Trebuchet MS"/>
              </a:rPr>
              <a:t>1</a:t>
            </a:r>
            <a:r>
              <a:rPr sz="1800" dirty="0">
                <a:solidFill>
                  <a:srgbClr val="FFFFFF"/>
                </a:solidFill>
                <a:latin typeface="Trebuchet MS"/>
                <a:cs typeface="Trebuchet MS"/>
              </a:rPr>
              <a:t>2</a:t>
            </a:r>
            <a:endParaRPr sz="1800">
              <a:latin typeface="Trebuchet MS"/>
              <a:cs typeface="Trebuchet MS"/>
            </a:endParaRPr>
          </a:p>
        </p:txBody>
      </p:sp>
      <p:sp>
        <p:nvSpPr>
          <p:cNvPr id="6"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IN" sz="2800" b="1" dirty="0">
                <a:solidFill>
                  <a:schemeClr val="bg1"/>
                </a:solidFill>
              </a:rPr>
              <a:t>Non polar </a:t>
            </a:r>
            <a:r>
              <a:rPr lang="en-IN" sz="2800" b="1" dirty="0" err="1">
                <a:solidFill>
                  <a:schemeClr val="bg1"/>
                </a:solidFill>
              </a:rPr>
              <a:t>aminoacids</a:t>
            </a:r>
            <a:endParaRPr kumimoji="0" lang="zh-CN" altLang="en-US" sz="2800"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10" name="Picture 9">
            <a:extLst>
              <a:ext uri="{FF2B5EF4-FFF2-40B4-BE49-F238E27FC236}">
                <a16:creationId xmlns="" xmlns:a16="http://schemas.microsoft.com/office/drawing/2014/main" id="{0AE551B4-2B63-4606-82FF-950D579A9A09}"/>
              </a:ext>
            </a:extLst>
          </p:cNvPr>
          <p:cNvPicPr>
            <a:picLocks noChangeAspect="1"/>
          </p:cNvPicPr>
          <p:nvPr/>
        </p:nvPicPr>
        <p:blipFill>
          <a:blip r:embed="rId2"/>
          <a:stretch>
            <a:fillRect/>
          </a:stretch>
        </p:blipFill>
        <p:spPr>
          <a:xfrm>
            <a:off x="-1" y="1984"/>
            <a:ext cx="1504949" cy="908720"/>
          </a:xfrm>
          <a:prstGeom prst="rect">
            <a:avLst/>
          </a:prstGeom>
        </p:spPr>
      </p:pic>
      <p:pic>
        <p:nvPicPr>
          <p:cNvPr id="12" name="Picture 3">
            <a:extLst>
              <a:ext uri="{FF2B5EF4-FFF2-40B4-BE49-F238E27FC236}">
                <a16:creationId xmlns="" xmlns:a16="http://schemas.microsoft.com/office/drawing/2014/main" id="{F8C68EEF-E6FE-4EFC-8B3A-6DB22E1BB09E}"/>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7635" y="1105882"/>
            <a:ext cx="1209675" cy="1266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4">
            <a:extLst>
              <a:ext uri="{FF2B5EF4-FFF2-40B4-BE49-F238E27FC236}">
                <a16:creationId xmlns="" xmlns:a16="http://schemas.microsoft.com/office/drawing/2014/main" id="{E074B31E-60C8-4295-A1EC-FF7DAAE5A6EB}"/>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544405" y="1092471"/>
            <a:ext cx="1257300" cy="1304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5">
            <a:extLst>
              <a:ext uri="{FF2B5EF4-FFF2-40B4-BE49-F238E27FC236}">
                <a16:creationId xmlns="" xmlns:a16="http://schemas.microsoft.com/office/drawing/2014/main" id="{8D4BC04B-70F0-46B9-BA07-699A1E7CD492}"/>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2988800" y="967770"/>
            <a:ext cx="1333500" cy="1543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6">
            <a:extLst>
              <a:ext uri="{FF2B5EF4-FFF2-40B4-BE49-F238E27FC236}">
                <a16:creationId xmlns="" xmlns:a16="http://schemas.microsoft.com/office/drawing/2014/main" id="{7800B4D5-8141-4A3F-B67E-5DBAA122A17B}"/>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4448495" y="934719"/>
            <a:ext cx="1352550" cy="172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7">
            <a:extLst>
              <a:ext uri="{FF2B5EF4-FFF2-40B4-BE49-F238E27FC236}">
                <a16:creationId xmlns="" xmlns:a16="http://schemas.microsoft.com/office/drawing/2014/main" id="{D0DB63FA-AE65-4432-AE9E-28AA3CF164BE}"/>
              </a:ext>
            </a:extLst>
          </p:cNvPr>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5681344" y="1043970"/>
            <a:ext cx="1419225" cy="1466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8">
            <a:extLst>
              <a:ext uri="{FF2B5EF4-FFF2-40B4-BE49-F238E27FC236}">
                <a16:creationId xmlns="" xmlns:a16="http://schemas.microsoft.com/office/drawing/2014/main" id="{FD34CD00-D997-418F-916A-7A4862595A9E}"/>
              </a:ext>
            </a:extLst>
          </p:cNvPr>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7353934" y="911932"/>
            <a:ext cx="1600200" cy="198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9">
            <a:extLst>
              <a:ext uri="{FF2B5EF4-FFF2-40B4-BE49-F238E27FC236}">
                <a16:creationId xmlns="" xmlns:a16="http://schemas.microsoft.com/office/drawing/2014/main" id="{9AC1E656-6308-439E-A630-B813B89A3337}"/>
              </a:ext>
            </a:extLst>
          </p:cNvPr>
          <p:cNvPicPr>
            <a:picLocks noChangeAspect="1" noChangeArrowheads="1"/>
          </p:cNvPicPr>
          <p:nvPr/>
        </p:nvPicPr>
        <p:blipFill>
          <a:blip r:embed="rId9">
            <a:extLst>
              <a:ext uri="{28A0092B-C50C-407E-A947-70E740481C1C}">
                <a14:useLocalDpi xmlns="" xmlns:a14="http://schemas.microsoft.com/office/drawing/2010/main" val="0"/>
              </a:ext>
            </a:extLst>
          </a:blip>
          <a:srcRect/>
          <a:stretch>
            <a:fillRect/>
          </a:stretch>
        </p:blipFill>
        <p:spPr bwMode="auto">
          <a:xfrm>
            <a:off x="8918114" y="955319"/>
            <a:ext cx="3177818" cy="1890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Box 12">
            <a:extLst>
              <a:ext uri="{FF2B5EF4-FFF2-40B4-BE49-F238E27FC236}">
                <a16:creationId xmlns="" xmlns:a16="http://schemas.microsoft.com/office/drawing/2014/main" id="{B74EAF10-69B6-4BA0-BC6A-68F7026A1E1B}"/>
              </a:ext>
            </a:extLst>
          </p:cNvPr>
          <p:cNvSpPr txBox="1">
            <a:spLocks noChangeArrowheads="1"/>
          </p:cNvSpPr>
          <p:nvPr/>
        </p:nvSpPr>
        <p:spPr bwMode="auto">
          <a:xfrm>
            <a:off x="325042" y="2893132"/>
            <a:ext cx="11572916"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dirty="0"/>
              <a:t>Non-polar amino acids are a class of amino acids in which the variable R-group is comprised of mostly hydrocarbons. the amino acids cysteine and methionine also feature a </a:t>
            </a:r>
            <a:r>
              <a:rPr lang="en-US" altLang="en-US" dirty="0" err="1"/>
              <a:t>sulphur</a:t>
            </a:r>
            <a:r>
              <a:rPr lang="en-US" altLang="en-US" dirty="0"/>
              <a:t> atom, but (due to its similar negativity to carbon) this does not confer any polar properties to either of these amino acids</a:t>
            </a:r>
          </a:p>
        </p:txBody>
      </p:sp>
      <p:sp>
        <p:nvSpPr>
          <p:cNvPr id="20" name="TextBox 19">
            <a:extLst>
              <a:ext uri="{FF2B5EF4-FFF2-40B4-BE49-F238E27FC236}">
                <a16:creationId xmlns="" xmlns:a16="http://schemas.microsoft.com/office/drawing/2014/main" id="{3CB08ADD-02BF-4A8E-8F2B-16C900A26E5E}"/>
              </a:ext>
            </a:extLst>
          </p:cNvPr>
          <p:cNvSpPr txBox="1"/>
          <p:nvPr/>
        </p:nvSpPr>
        <p:spPr>
          <a:xfrm>
            <a:off x="400723" y="3829442"/>
            <a:ext cx="6094206" cy="461665"/>
          </a:xfrm>
          <a:prstGeom prst="rect">
            <a:avLst/>
          </a:prstGeom>
          <a:noFill/>
        </p:spPr>
        <p:txBody>
          <a:bodyPr wrap="square">
            <a:spAutoFit/>
          </a:bodyPr>
          <a:lstStyle/>
          <a:p>
            <a:r>
              <a:rPr lang="en-IN" altLang="en-US" sz="2400" b="1" dirty="0"/>
              <a:t>Polar neutral </a:t>
            </a:r>
            <a:r>
              <a:rPr lang="en-IN" altLang="en-US" sz="2400" b="1" dirty="0" err="1"/>
              <a:t>aminoacids</a:t>
            </a:r>
            <a:endParaRPr lang="en-US" sz="2400" b="1" dirty="0"/>
          </a:p>
        </p:txBody>
      </p:sp>
      <p:pic>
        <p:nvPicPr>
          <p:cNvPr id="21" name="Picture 2">
            <a:extLst>
              <a:ext uri="{FF2B5EF4-FFF2-40B4-BE49-F238E27FC236}">
                <a16:creationId xmlns="" xmlns:a16="http://schemas.microsoft.com/office/drawing/2014/main" id="{5DCDE82D-0DBB-4AFF-B11E-1FD2355FF521}"/>
              </a:ext>
            </a:extLst>
          </p:cNvPr>
          <p:cNvPicPr>
            <a:picLocks noChangeAspect="1" noChangeArrowheads="1"/>
          </p:cNvPicPr>
          <p:nvPr/>
        </p:nvPicPr>
        <p:blipFill rotWithShape="1">
          <a:blip r:embed="rId10">
            <a:extLst>
              <a:ext uri="{28A0092B-C50C-407E-A947-70E740481C1C}">
                <a14:useLocalDpi xmlns="" xmlns:a14="http://schemas.microsoft.com/office/drawing/2010/main" val="0"/>
              </a:ext>
            </a:extLst>
          </a:blip>
          <a:srcRect b="57569"/>
          <a:stretch/>
        </p:blipFill>
        <p:spPr bwMode="auto">
          <a:xfrm>
            <a:off x="221129" y="4390468"/>
            <a:ext cx="5460215" cy="18618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2">
            <a:extLst>
              <a:ext uri="{FF2B5EF4-FFF2-40B4-BE49-F238E27FC236}">
                <a16:creationId xmlns="" xmlns:a16="http://schemas.microsoft.com/office/drawing/2014/main" id="{9E9A69F3-19BB-479A-84AB-5092B7D75392}"/>
              </a:ext>
            </a:extLst>
          </p:cNvPr>
          <p:cNvPicPr>
            <a:picLocks noChangeAspect="1" noChangeArrowheads="1"/>
          </p:cNvPicPr>
          <p:nvPr/>
        </p:nvPicPr>
        <p:blipFill rotWithShape="1">
          <a:blip r:embed="rId10">
            <a:extLst>
              <a:ext uri="{28A0092B-C50C-407E-A947-70E740481C1C}">
                <a14:useLocalDpi xmlns="" xmlns:a14="http://schemas.microsoft.com/office/drawing/2010/main" val="0"/>
              </a:ext>
            </a:extLst>
          </a:blip>
          <a:srcRect t="42917"/>
          <a:stretch/>
        </p:blipFill>
        <p:spPr bwMode="auto">
          <a:xfrm>
            <a:off x="5681344" y="3816462"/>
            <a:ext cx="6273800" cy="25047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946827427"/>
      </p:ext>
    </p:extLst>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807700" y="784859"/>
            <a:ext cx="2647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Trebuchet MS"/>
                <a:cs typeface="Trebuchet MS"/>
              </a:rPr>
              <a:t>1</a:t>
            </a:r>
            <a:r>
              <a:rPr sz="1800" dirty="0">
                <a:solidFill>
                  <a:srgbClr val="FFFFFF"/>
                </a:solidFill>
                <a:latin typeface="Trebuchet MS"/>
                <a:cs typeface="Trebuchet MS"/>
              </a:rPr>
              <a:t>5</a:t>
            </a:r>
            <a:endParaRPr sz="1800">
              <a:latin typeface="Trebuchet MS"/>
              <a:cs typeface="Trebuchet MS"/>
            </a:endParaRP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IN" sz="2800" b="1" dirty="0">
                <a:solidFill>
                  <a:schemeClr val="bg1"/>
                </a:solidFill>
              </a:rPr>
              <a:t>Polar </a:t>
            </a:r>
            <a:r>
              <a:rPr lang="en-IN" sz="2800" b="1" dirty="0" err="1">
                <a:solidFill>
                  <a:schemeClr val="bg1"/>
                </a:solidFill>
              </a:rPr>
              <a:t>aminoacids</a:t>
            </a:r>
            <a:endParaRPr kumimoji="0" lang="zh-CN" altLang="en-US" sz="2800"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9" name="Picture 8">
            <a:extLst>
              <a:ext uri="{FF2B5EF4-FFF2-40B4-BE49-F238E27FC236}">
                <a16:creationId xmlns="" xmlns:a16="http://schemas.microsoft.com/office/drawing/2014/main" id="{04D9E473-37E5-4A52-AFA5-049AABB925DD}"/>
              </a:ext>
            </a:extLst>
          </p:cNvPr>
          <p:cNvPicPr>
            <a:picLocks noChangeAspect="1"/>
          </p:cNvPicPr>
          <p:nvPr/>
        </p:nvPicPr>
        <p:blipFill>
          <a:blip r:embed="rId2"/>
          <a:stretch>
            <a:fillRect/>
          </a:stretch>
        </p:blipFill>
        <p:spPr>
          <a:xfrm>
            <a:off x="-1" y="1984"/>
            <a:ext cx="1504949" cy="908720"/>
          </a:xfrm>
          <a:prstGeom prst="rect">
            <a:avLst/>
          </a:prstGeom>
        </p:spPr>
      </p:pic>
      <p:pic>
        <p:nvPicPr>
          <p:cNvPr id="11" name="Picture 2">
            <a:extLst>
              <a:ext uri="{FF2B5EF4-FFF2-40B4-BE49-F238E27FC236}">
                <a16:creationId xmlns="" xmlns:a16="http://schemas.microsoft.com/office/drawing/2014/main" id="{E1AA664D-5B80-4945-817C-807222D19E1D}"/>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96326" y="910704"/>
            <a:ext cx="3419475" cy="298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3">
            <a:extLst>
              <a:ext uri="{FF2B5EF4-FFF2-40B4-BE49-F238E27FC236}">
                <a16:creationId xmlns="" xmlns:a16="http://schemas.microsoft.com/office/drawing/2014/main" id="{625CEAFB-290C-4E53-BAE1-4828E99B4353}"/>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307777" y="983729"/>
            <a:ext cx="4610100" cy="291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 xmlns:a16="http://schemas.microsoft.com/office/drawing/2014/main" id="{745F7880-79C6-4365-A3D0-4B7CA621F139}"/>
              </a:ext>
            </a:extLst>
          </p:cNvPr>
          <p:cNvSpPr txBox="1"/>
          <p:nvPr/>
        </p:nvSpPr>
        <p:spPr>
          <a:xfrm>
            <a:off x="543748" y="3898379"/>
            <a:ext cx="6094206" cy="461665"/>
          </a:xfrm>
          <a:prstGeom prst="rect">
            <a:avLst/>
          </a:prstGeom>
          <a:noFill/>
        </p:spPr>
        <p:txBody>
          <a:bodyPr wrap="square">
            <a:spAutoFit/>
          </a:bodyPr>
          <a:lstStyle/>
          <a:p>
            <a:r>
              <a:rPr lang="en-IN" altLang="en-US" sz="2400" b="1" dirty="0" err="1"/>
              <a:t>Aminoacids</a:t>
            </a:r>
            <a:endParaRPr lang="en-US" sz="2400" b="1" dirty="0"/>
          </a:p>
        </p:txBody>
      </p:sp>
      <p:pic>
        <p:nvPicPr>
          <p:cNvPr id="14" name="Picture 2">
            <a:extLst>
              <a:ext uri="{FF2B5EF4-FFF2-40B4-BE49-F238E27FC236}">
                <a16:creationId xmlns="" xmlns:a16="http://schemas.microsoft.com/office/drawing/2014/main" id="{1F279DA9-0AD0-434B-B4DE-A358EE113B2B}"/>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2075582" y="4276714"/>
            <a:ext cx="3030538" cy="1760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3">
            <a:extLst>
              <a:ext uri="{FF2B5EF4-FFF2-40B4-BE49-F238E27FC236}">
                <a16:creationId xmlns="" xmlns:a16="http://schemas.microsoft.com/office/drawing/2014/main" id="{AB1A712A-77F7-44F3-9FA9-ABE298A8B98F}"/>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5557276" y="4506575"/>
            <a:ext cx="6010275" cy="144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228709156"/>
      </p:ext>
    </p:extLst>
  </p:cSld>
  <p:clrMapOvr>
    <a:masterClrMapping/>
  </p:clrMapOvr>
  <p:transition>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807700" y="784859"/>
            <a:ext cx="2647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Trebuchet MS"/>
                <a:cs typeface="Trebuchet MS"/>
              </a:rPr>
              <a:t>1</a:t>
            </a:r>
            <a:r>
              <a:rPr sz="1800" dirty="0">
                <a:solidFill>
                  <a:srgbClr val="FFFFFF"/>
                </a:solidFill>
                <a:latin typeface="Trebuchet MS"/>
                <a:cs typeface="Trebuchet MS"/>
              </a:rPr>
              <a:t>9</a:t>
            </a:r>
            <a:endParaRPr sz="1800">
              <a:latin typeface="Trebuchet MS"/>
              <a:cs typeface="Trebuchet MS"/>
            </a:endParaRP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IN" sz="2800" b="1" dirty="0">
                <a:solidFill>
                  <a:schemeClr val="bg1"/>
                </a:solidFill>
              </a:rPr>
              <a:t>Peptide</a:t>
            </a:r>
            <a:endParaRPr kumimoji="0" lang="zh-CN" altLang="en-US" sz="2800"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9" name="Picture 8">
            <a:extLst>
              <a:ext uri="{FF2B5EF4-FFF2-40B4-BE49-F238E27FC236}">
                <a16:creationId xmlns="" xmlns:a16="http://schemas.microsoft.com/office/drawing/2014/main" id="{B3BF6AED-4D91-45C1-BBAF-3EF721A4D063}"/>
              </a:ext>
            </a:extLst>
          </p:cNvPr>
          <p:cNvPicPr>
            <a:picLocks noChangeAspect="1"/>
          </p:cNvPicPr>
          <p:nvPr/>
        </p:nvPicPr>
        <p:blipFill>
          <a:blip r:embed="rId2"/>
          <a:stretch>
            <a:fillRect/>
          </a:stretch>
        </p:blipFill>
        <p:spPr>
          <a:xfrm>
            <a:off x="-1" y="1984"/>
            <a:ext cx="1504949" cy="908720"/>
          </a:xfrm>
          <a:prstGeom prst="rect">
            <a:avLst/>
          </a:prstGeom>
        </p:spPr>
      </p:pic>
      <p:sp>
        <p:nvSpPr>
          <p:cNvPr id="12" name="TextBox 11">
            <a:extLst>
              <a:ext uri="{FF2B5EF4-FFF2-40B4-BE49-F238E27FC236}">
                <a16:creationId xmlns="" xmlns:a16="http://schemas.microsoft.com/office/drawing/2014/main" id="{F21B2C1A-F015-4287-815A-7C1E9CADAB17}"/>
              </a:ext>
            </a:extLst>
          </p:cNvPr>
          <p:cNvSpPr txBox="1"/>
          <p:nvPr/>
        </p:nvSpPr>
        <p:spPr>
          <a:xfrm>
            <a:off x="346934" y="1045162"/>
            <a:ext cx="11357385" cy="923330"/>
          </a:xfrm>
          <a:prstGeom prst="rect">
            <a:avLst/>
          </a:prstGeom>
          <a:noFill/>
        </p:spPr>
        <p:txBody>
          <a:bodyPr wrap="square">
            <a:spAutoFit/>
          </a:bodyPr>
          <a:lstStyle/>
          <a:p>
            <a:pPr algn="just" eaLnBrk="1" hangingPunct="1"/>
            <a:r>
              <a:rPr lang="en-IN" altLang="en-US" dirty="0"/>
              <a:t>A </a:t>
            </a:r>
            <a:r>
              <a:rPr lang="en-IN" altLang="en-US" b="1" dirty="0"/>
              <a:t>peptide </a:t>
            </a:r>
            <a:r>
              <a:rPr lang="en-IN" altLang="en-US" b="1" i="1" dirty="0"/>
              <a:t>is an unbranched </a:t>
            </a:r>
            <a:r>
              <a:rPr lang="en-IN" altLang="en-US" i="1" dirty="0"/>
              <a:t>chain of amino acids, each joined to the next by a peptide bond.</a:t>
            </a:r>
          </a:p>
          <a:p>
            <a:pPr algn="just" eaLnBrk="1" hangingPunct="1"/>
            <a:r>
              <a:rPr lang="en-IN" altLang="en-US" dirty="0"/>
              <a:t>A </a:t>
            </a:r>
            <a:r>
              <a:rPr lang="en-IN" altLang="en-US" b="1" dirty="0"/>
              <a:t>peptide bond </a:t>
            </a:r>
            <a:r>
              <a:rPr lang="en-IN" altLang="en-US" b="1" i="1" dirty="0"/>
              <a:t>is a covalent bond between the carboxyl </a:t>
            </a:r>
            <a:r>
              <a:rPr lang="en-IN" altLang="en-US" i="1" dirty="0"/>
              <a:t>group of one amino acid and the amino group of another amino acid.</a:t>
            </a:r>
            <a:endParaRPr lang="en-IN" altLang="en-US" dirty="0"/>
          </a:p>
        </p:txBody>
      </p:sp>
      <p:pic>
        <p:nvPicPr>
          <p:cNvPr id="13" name="Picture 3">
            <a:extLst>
              <a:ext uri="{FF2B5EF4-FFF2-40B4-BE49-F238E27FC236}">
                <a16:creationId xmlns="" xmlns:a16="http://schemas.microsoft.com/office/drawing/2014/main" id="{D9491AA0-600B-4923-BB14-C4CD501FE491}"/>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77326" y="2021452"/>
            <a:ext cx="5448300" cy="98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4">
            <a:extLst>
              <a:ext uri="{FF2B5EF4-FFF2-40B4-BE49-F238E27FC236}">
                <a16:creationId xmlns="" xmlns:a16="http://schemas.microsoft.com/office/drawing/2014/main" id="{8EC61EB0-0CA5-499D-9E9C-CEFF9F96CA9C}"/>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444297" y="1851906"/>
            <a:ext cx="4495800" cy="933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5">
            <a:extLst>
              <a:ext uri="{FF2B5EF4-FFF2-40B4-BE49-F238E27FC236}">
                <a16:creationId xmlns="" xmlns:a16="http://schemas.microsoft.com/office/drawing/2014/main" id="{4D516A7C-2FF2-4ECA-ACF7-D16D7DACC475}"/>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459424" y="3193521"/>
            <a:ext cx="2955925" cy="256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6">
            <a:extLst>
              <a:ext uri="{FF2B5EF4-FFF2-40B4-BE49-F238E27FC236}">
                <a16:creationId xmlns="" xmlns:a16="http://schemas.microsoft.com/office/drawing/2014/main" id="{E1DD4108-68AF-4D38-9A03-B2C53886D2BF}"/>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3965983" y="3115433"/>
            <a:ext cx="5461000" cy="1593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 xmlns:a16="http://schemas.microsoft.com/office/drawing/2014/main" id="{CF05EB0F-A8E7-4935-A957-46B868375110}"/>
              </a:ext>
            </a:extLst>
          </p:cNvPr>
          <p:cNvSpPr txBox="1"/>
          <p:nvPr/>
        </p:nvSpPr>
        <p:spPr>
          <a:xfrm>
            <a:off x="3965983" y="5297256"/>
            <a:ext cx="6094206" cy="461665"/>
          </a:xfrm>
          <a:prstGeom prst="rect">
            <a:avLst/>
          </a:prstGeom>
          <a:noFill/>
        </p:spPr>
        <p:txBody>
          <a:bodyPr wrap="square">
            <a:spAutoFit/>
          </a:bodyPr>
          <a:lstStyle/>
          <a:p>
            <a:r>
              <a:rPr lang="en-IN" altLang="en-US" sz="2400" b="1" dirty="0"/>
              <a:t>Isomeric peptide</a:t>
            </a:r>
            <a:endParaRPr lang="en-US" sz="2400" b="1" dirty="0"/>
          </a:p>
        </p:txBody>
      </p:sp>
      <p:pic>
        <p:nvPicPr>
          <p:cNvPr id="19" name="Picture 3">
            <a:extLst>
              <a:ext uri="{FF2B5EF4-FFF2-40B4-BE49-F238E27FC236}">
                <a16:creationId xmlns="" xmlns:a16="http://schemas.microsoft.com/office/drawing/2014/main" id="{E23D7D00-C2FB-45B9-8FC6-2AC063FAEFD0}"/>
              </a:ext>
            </a:extLst>
          </p:cNvPr>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6404769" y="5014391"/>
            <a:ext cx="4743767" cy="13610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295465490"/>
      </p:ext>
    </p:extLst>
  </p:cSld>
  <p:clrMapOvr>
    <a:masterClrMapping/>
  </p:clrMapOvr>
  <p:transition>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807700" y="784859"/>
            <a:ext cx="2647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Trebuchet MS"/>
                <a:cs typeface="Trebuchet MS"/>
              </a:rPr>
              <a:t>2</a:t>
            </a:r>
            <a:r>
              <a:rPr sz="1800" dirty="0">
                <a:solidFill>
                  <a:srgbClr val="FFFFFF"/>
                </a:solidFill>
                <a:latin typeface="Trebuchet MS"/>
                <a:cs typeface="Trebuchet MS"/>
              </a:rPr>
              <a:t>1</a:t>
            </a:r>
            <a:endParaRPr sz="1800">
              <a:latin typeface="Trebuchet MS"/>
              <a:cs typeface="Trebuchet MS"/>
            </a:endParaRP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fontAlgn="base"/>
            <a:r>
              <a:rPr lang="en-IN" sz="2800" dirty="0">
                <a:solidFill>
                  <a:schemeClr val="bg1"/>
                </a:solidFill>
                <a:latin typeface="Times New Roman" panose="02020603050405020304" pitchFamily="18" charset="0"/>
                <a:cs typeface="Times New Roman" panose="02020603050405020304" pitchFamily="18" charset="0"/>
              </a:rPr>
              <a:t>Proteins</a:t>
            </a:r>
          </a:p>
        </p:txBody>
      </p:sp>
      <p:sp>
        <p:nvSpPr>
          <p:cNvPr id="8"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9" name="Picture 8">
            <a:extLst>
              <a:ext uri="{FF2B5EF4-FFF2-40B4-BE49-F238E27FC236}">
                <a16:creationId xmlns="" xmlns:a16="http://schemas.microsoft.com/office/drawing/2014/main" id="{14BEA5F5-85E3-4C9F-BF6C-B56C265CE1CD}"/>
              </a:ext>
            </a:extLst>
          </p:cNvPr>
          <p:cNvPicPr>
            <a:picLocks noChangeAspect="1"/>
          </p:cNvPicPr>
          <p:nvPr/>
        </p:nvPicPr>
        <p:blipFill>
          <a:blip r:embed="rId3"/>
          <a:stretch>
            <a:fillRect/>
          </a:stretch>
        </p:blipFill>
        <p:spPr>
          <a:xfrm>
            <a:off x="-1" y="1984"/>
            <a:ext cx="1504949" cy="908720"/>
          </a:xfrm>
          <a:prstGeom prst="rect">
            <a:avLst/>
          </a:prstGeom>
        </p:spPr>
      </p:pic>
      <p:sp>
        <p:nvSpPr>
          <p:cNvPr id="12" name="TextBox 11">
            <a:extLst>
              <a:ext uri="{FF2B5EF4-FFF2-40B4-BE49-F238E27FC236}">
                <a16:creationId xmlns="" xmlns:a16="http://schemas.microsoft.com/office/drawing/2014/main" id="{C6ABE6E5-9E15-4302-B6A7-98A0DF419587}"/>
              </a:ext>
            </a:extLst>
          </p:cNvPr>
          <p:cNvSpPr txBox="1"/>
          <p:nvPr/>
        </p:nvSpPr>
        <p:spPr>
          <a:xfrm>
            <a:off x="357692" y="1069577"/>
            <a:ext cx="11604811" cy="1754326"/>
          </a:xfrm>
          <a:prstGeom prst="rect">
            <a:avLst/>
          </a:prstGeom>
          <a:noFill/>
        </p:spPr>
        <p:txBody>
          <a:bodyPr wrap="square">
            <a:spAutoFit/>
          </a:bodyPr>
          <a:lstStyle/>
          <a:p>
            <a:pPr eaLnBrk="1" fontAlgn="auto" hangingPunct="1">
              <a:spcAft>
                <a:spcPts val="0"/>
              </a:spcAft>
              <a:defRPr/>
            </a:pPr>
            <a:r>
              <a:rPr lang="en-IN" dirty="0"/>
              <a:t>More than one peptide chain may be present in a protein. On this basis, proteins are classified as </a:t>
            </a:r>
            <a:r>
              <a:rPr lang="en-IN" i="1" dirty="0"/>
              <a:t>monomeric or multimeric. </a:t>
            </a:r>
          </a:p>
          <a:p>
            <a:pPr eaLnBrk="1" fontAlgn="auto" hangingPunct="1">
              <a:spcAft>
                <a:spcPts val="0"/>
              </a:spcAft>
              <a:defRPr/>
            </a:pPr>
            <a:r>
              <a:rPr lang="en-IN" i="1" dirty="0"/>
              <a:t>A </a:t>
            </a:r>
            <a:r>
              <a:rPr lang="en-IN" b="1" i="1" dirty="0"/>
              <a:t>monomeric protein is a protein in which </a:t>
            </a:r>
            <a:r>
              <a:rPr lang="en-IN" i="1" dirty="0"/>
              <a:t>only one peptide chain is present. Large proteins, those with many amino acid residues, </a:t>
            </a:r>
            <a:r>
              <a:rPr lang="en-IN" dirty="0"/>
              <a:t>usually are multimeric. </a:t>
            </a:r>
          </a:p>
          <a:p>
            <a:pPr eaLnBrk="1" fontAlgn="auto" hangingPunct="1">
              <a:spcAft>
                <a:spcPts val="0"/>
              </a:spcAft>
              <a:defRPr/>
            </a:pPr>
            <a:r>
              <a:rPr lang="en-IN" dirty="0"/>
              <a:t>A </a:t>
            </a:r>
            <a:r>
              <a:rPr lang="en-IN" b="1" dirty="0"/>
              <a:t>multimeric protein </a:t>
            </a:r>
            <a:r>
              <a:rPr lang="en-IN" b="1" i="1" dirty="0"/>
              <a:t>is a protein in which more than one </a:t>
            </a:r>
            <a:r>
              <a:rPr lang="en-IN" i="1" dirty="0"/>
              <a:t>peptide chain is present. The peptide chains present in multimeric proteins are called protein subunits.</a:t>
            </a:r>
            <a:endParaRPr lang="en-IN" dirty="0"/>
          </a:p>
        </p:txBody>
      </p:sp>
      <p:sp>
        <p:nvSpPr>
          <p:cNvPr id="16" name="TextBox 15">
            <a:extLst>
              <a:ext uri="{FF2B5EF4-FFF2-40B4-BE49-F238E27FC236}">
                <a16:creationId xmlns="" xmlns:a16="http://schemas.microsoft.com/office/drawing/2014/main" id="{DBD488C9-8704-41FB-ACB7-4631DF78B726}"/>
              </a:ext>
            </a:extLst>
          </p:cNvPr>
          <p:cNvSpPr txBox="1"/>
          <p:nvPr/>
        </p:nvSpPr>
        <p:spPr>
          <a:xfrm>
            <a:off x="164055" y="2721166"/>
            <a:ext cx="6094206" cy="523220"/>
          </a:xfrm>
          <a:prstGeom prst="rect">
            <a:avLst/>
          </a:prstGeom>
          <a:noFill/>
        </p:spPr>
        <p:txBody>
          <a:bodyPr wrap="square">
            <a:spAutoFit/>
          </a:bodyPr>
          <a:lstStyle/>
          <a:p>
            <a:r>
              <a:rPr lang="en-IN" altLang="en-US" sz="2800" b="1" dirty="0"/>
              <a:t>Protein classification</a:t>
            </a:r>
            <a:endParaRPr lang="en-US" sz="2800" b="1" dirty="0"/>
          </a:p>
        </p:txBody>
      </p:sp>
      <p:sp>
        <p:nvSpPr>
          <p:cNvPr id="18" name="Content Placeholder 2">
            <a:extLst>
              <a:ext uri="{FF2B5EF4-FFF2-40B4-BE49-F238E27FC236}">
                <a16:creationId xmlns="" xmlns:a16="http://schemas.microsoft.com/office/drawing/2014/main" id="{4328D416-889A-4568-BE0C-5A53C88FB28E}"/>
              </a:ext>
            </a:extLst>
          </p:cNvPr>
          <p:cNvSpPr>
            <a:spLocks noGrp="1"/>
          </p:cNvSpPr>
          <p:nvPr>
            <p:ph idx="1"/>
          </p:nvPr>
        </p:nvSpPr>
        <p:spPr>
          <a:xfrm>
            <a:off x="0" y="3244386"/>
            <a:ext cx="11862991" cy="3550547"/>
          </a:xfrm>
        </p:spPr>
        <p:txBody>
          <a:bodyPr>
            <a:normAutofit/>
          </a:bodyPr>
          <a:lstStyle/>
          <a:p>
            <a:pPr eaLnBrk="1" hangingPunct="1"/>
            <a:r>
              <a:rPr lang="en-IN" altLang="en-US" sz="2400" dirty="0"/>
              <a:t>Proteins, on the basis of chemical composition, are </a:t>
            </a:r>
            <a:r>
              <a:rPr lang="en-IN" altLang="en-US" sz="2400" dirty="0" err="1"/>
              <a:t>classifi</a:t>
            </a:r>
            <a:r>
              <a:rPr lang="en-IN" altLang="en-US" sz="2400" dirty="0"/>
              <a:t> ed as </a:t>
            </a:r>
            <a:r>
              <a:rPr lang="en-IN" altLang="en-US" sz="2400" i="1" dirty="0"/>
              <a:t>simple or complex.</a:t>
            </a:r>
          </a:p>
          <a:p>
            <a:pPr eaLnBrk="1" hangingPunct="1"/>
            <a:r>
              <a:rPr lang="en-IN" altLang="en-US" sz="2400" dirty="0"/>
              <a:t>A </a:t>
            </a:r>
            <a:r>
              <a:rPr lang="en-IN" altLang="en-US" sz="2400" b="1" dirty="0"/>
              <a:t>simple protein </a:t>
            </a:r>
            <a:r>
              <a:rPr lang="en-IN" altLang="en-US" sz="2400" b="1" i="1" dirty="0"/>
              <a:t>is a protein in which only amino acid residues are present. More </a:t>
            </a:r>
            <a:r>
              <a:rPr lang="en-IN" altLang="en-US" sz="2400" dirty="0"/>
              <a:t>than one protein subunit may be present in a simple protein, but all subunits contain only amino acids. </a:t>
            </a:r>
          </a:p>
          <a:p>
            <a:pPr eaLnBrk="1" hangingPunct="1"/>
            <a:r>
              <a:rPr lang="en-IN" altLang="en-US" sz="2400" dirty="0"/>
              <a:t>A </a:t>
            </a:r>
            <a:r>
              <a:rPr lang="en-IN" altLang="en-US" sz="2400" b="1" dirty="0"/>
              <a:t>conjugated protein </a:t>
            </a:r>
            <a:r>
              <a:rPr lang="en-IN" altLang="en-US" sz="2400" b="1" i="1" dirty="0"/>
              <a:t>is a protein that has one or more </a:t>
            </a:r>
            <a:r>
              <a:rPr lang="en-IN" altLang="en-US" sz="2400" b="1" i="1" dirty="0" err="1"/>
              <a:t>nonamino</a:t>
            </a:r>
            <a:endParaRPr lang="en-IN" altLang="en-US" sz="2400" b="1" i="1" dirty="0"/>
          </a:p>
          <a:p>
            <a:pPr eaLnBrk="1" hangingPunct="1"/>
            <a:r>
              <a:rPr lang="en-IN" altLang="en-US" sz="2400" i="1" dirty="0"/>
              <a:t>acid entities present in its structure in addition to one or more peptide chains.</a:t>
            </a:r>
          </a:p>
          <a:p>
            <a:pPr eaLnBrk="1" hangingPunct="1"/>
            <a:r>
              <a:rPr lang="en-IN" altLang="en-US" sz="2400" dirty="0"/>
              <a:t>These non-amino acid components, which may be organic or inorganic, are called </a:t>
            </a:r>
            <a:r>
              <a:rPr lang="en-IN" altLang="en-US" sz="2400" i="1" dirty="0"/>
              <a:t>prosthetic groups. A </a:t>
            </a:r>
            <a:r>
              <a:rPr lang="en-IN" altLang="en-US" sz="2400" b="1" i="1" dirty="0"/>
              <a:t>prosthetic group is a non-amino acid group present in a conjugated </a:t>
            </a:r>
            <a:r>
              <a:rPr lang="en-IN" altLang="en-US" sz="2400" i="1" dirty="0"/>
              <a:t>protein.</a:t>
            </a:r>
            <a:endParaRPr lang="en-IN" altLang="en-US" sz="2400" dirty="0"/>
          </a:p>
        </p:txBody>
      </p:sp>
    </p:spTree>
    <p:extLst>
      <p:ext uri="{BB962C8B-B14F-4D97-AF65-F5344CB8AC3E}">
        <p14:creationId xmlns="" xmlns:p14="http://schemas.microsoft.com/office/powerpoint/2010/main" val="1771203584"/>
      </p:ext>
    </p:extLst>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807700" y="784859"/>
            <a:ext cx="2647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Trebuchet MS"/>
                <a:cs typeface="Trebuchet MS"/>
              </a:rPr>
              <a:t>2</a:t>
            </a:r>
            <a:r>
              <a:rPr sz="1800" dirty="0">
                <a:solidFill>
                  <a:srgbClr val="FFFFFF"/>
                </a:solidFill>
                <a:latin typeface="Trebuchet MS"/>
                <a:cs typeface="Trebuchet MS"/>
              </a:rPr>
              <a:t>4</a:t>
            </a:r>
            <a:endParaRPr sz="1800">
              <a:latin typeface="Trebuchet MS"/>
              <a:cs typeface="Trebuchet MS"/>
            </a:endParaRP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fontAlgn="base"/>
            <a:r>
              <a:rPr lang="en-US" sz="2800" b="1" dirty="0">
                <a:solidFill>
                  <a:schemeClr val="bg1"/>
                </a:solidFill>
              </a:rPr>
              <a:t>Protein classification</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8"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9" name="Picture 8">
            <a:extLst>
              <a:ext uri="{FF2B5EF4-FFF2-40B4-BE49-F238E27FC236}">
                <a16:creationId xmlns="" xmlns:a16="http://schemas.microsoft.com/office/drawing/2014/main" id="{FBCEF770-AFF3-4564-A3CF-EA71698CFA19}"/>
              </a:ext>
            </a:extLst>
          </p:cNvPr>
          <p:cNvPicPr>
            <a:picLocks noChangeAspect="1"/>
          </p:cNvPicPr>
          <p:nvPr/>
        </p:nvPicPr>
        <p:blipFill>
          <a:blip r:embed="rId2"/>
          <a:stretch>
            <a:fillRect/>
          </a:stretch>
        </p:blipFill>
        <p:spPr>
          <a:xfrm>
            <a:off x="-1" y="1984"/>
            <a:ext cx="1504949" cy="908720"/>
          </a:xfrm>
          <a:prstGeom prst="rect">
            <a:avLst/>
          </a:prstGeom>
        </p:spPr>
      </p:pic>
      <p:pic>
        <p:nvPicPr>
          <p:cNvPr id="10" name="Picture 2">
            <a:extLst>
              <a:ext uri="{FF2B5EF4-FFF2-40B4-BE49-F238E27FC236}">
                <a16:creationId xmlns="" xmlns:a16="http://schemas.microsoft.com/office/drawing/2014/main" id="{7BD8FFA7-78BD-4B39-8C10-AA04C41E6DB5}"/>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40752" y="926034"/>
            <a:ext cx="11578721" cy="4850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938218215"/>
      </p:ext>
    </p:extLst>
  </p:cSld>
  <p:clrMapOvr>
    <a:masterClrMapping/>
  </p:clrMapOvr>
  <p:transition>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807700" y="784859"/>
            <a:ext cx="2647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Trebuchet MS"/>
                <a:cs typeface="Trebuchet MS"/>
              </a:rPr>
              <a:t>2</a:t>
            </a:r>
            <a:r>
              <a:rPr sz="1800" dirty="0">
                <a:solidFill>
                  <a:srgbClr val="FFFFFF"/>
                </a:solidFill>
                <a:latin typeface="Trebuchet MS"/>
                <a:cs typeface="Trebuchet MS"/>
              </a:rPr>
              <a:t>4</a:t>
            </a:r>
            <a:endParaRPr sz="1800">
              <a:latin typeface="Trebuchet MS"/>
              <a:cs typeface="Trebuchet MS"/>
            </a:endParaRP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fontAlgn="base"/>
            <a:r>
              <a:rPr lang="en-US" sz="2800" b="1" dirty="0">
                <a:solidFill>
                  <a:schemeClr val="bg1"/>
                </a:solidFill>
              </a:rPr>
              <a:t>Protein structure</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8"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9" name="Picture 8">
            <a:extLst>
              <a:ext uri="{FF2B5EF4-FFF2-40B4-BE49-F238E27FC236}">
                <a16:creationId xmlns="" xmlns:a16="http://schemas.microsoft.com/office/drawing/2014/main" id="{FBCEF770-AFF3-4564-A3CF-EA71698CFA19}"/>
              </a:ext>
            </a:extLst>
          </p:cNvPr>
          <p:cNvPicPr>
            <a:picLocks noChangeAspect="1"/>
          </p:cNvPicPr>
          <p:nvPr/>
        </p:nvPicPr>
        <p:blipFill>
          <a:blip r:embed="rId2"/>
          <a:stretch>
            <a:fillRect/>
          </a:stretch>
        </p:blipFill>
        <p:spPr>
          <a:xfrm>
            <a:off x="-1" y="1984"/>
            <a:ext cx="1504949" cy="908720"/>
          </a:xfrm>
          <a:prstGeom prst="rect">
            <a:avLst/>
          </a:prstGeom>
        </p:spPr>
      </p:pic>
      <p:pic>
        <p:nvPicPr>
          <p:cNvPr id="12" name="Picture 2">
            <a:extLst>
              <a:ext uri="{FF2B5EF4-FFF2-40B4-BE49-F238E27FC236}">
                <a16:creationId xmlns="" xmlns:a16="http://schemas.microsoft.com/office/drawing/2014/main" id="{B135311B-8B57-4A7F-B2D8-C5C64F36A505}"/>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015234" y="784859"/>
            <a:ext cx="10282181" cy="55766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661142369"/>
      </p:ext>
    </p:extLst>
  </p:cSld>
  <p:clrMapOvr>
    <a:masterClrMapping/>
  </p:clrMapOvr>
  <p:transition>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807700" y="784859"/>
            <a:ext cx="2647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Trebuchet MS"/>
                <a:cs typeface="Trebuchet MS"/>
              </a:rPr>
              <a:t>2</a:t>
            </a:r>
            <a:r>
              <a:rPr sz="1800" dirty="0">
                <a:solidFill>
                  <a:srgbClr val="FFFFFF"/>
                </a:solidFill>
                <a:latin typeface="Trebuchet MS"/>
                <a:cs typeface="Trebuchet MS"/>
              </a:rPr>
              <a:t>4</a:t>
            </a:r>
            <a:endParaRPr sz="1800">
              <a:latin typeface="Trebuchet MS"/>
              <a:cs typeface="Trebuchet MS"/>
            </a:endParaRP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fontAlgn="base"/>
            <a:r>
              <a:rPr lang="en-IN" sz="2800" b="1" dirty="0">
                <a:solidFill>
                  <a:schemeClr val="bg1"/>
                </a:solidFill>
              </a:rPr>
              <a:t>Primary structure of Proteins</a:t>
            </a:r>
          </a:p>
        </p:txBody>
      </p:sp>
      <p:sp>
        <p:nvSpPr>
          <p:cNvPr id="8"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9" name="Picture 8">
            <a:extLst>
              <a:ext uri="{FF2B5EF4-FFF2-40B4-BE49-F238E27FC236}">
                <a16:creationId xmlns="" xmlns:a16="http://schemas.microsoft.com/office/drawing/2014/main" id="{FBCEF770-AFF3-4564-A3CF-EA71698CFA19}"/>
              </a:ext>
            </a:extLst>
          </p:cNvPr>
          <p:cNvPicPr>
            <a:picLocks noChangeAspect="1"/>
          </p:cNvPicPr>
          <p:nvPr/>
        </p:nvPicPr>
        <p:blipFill>
          <a:blip r:embed="rId2"/>
          <a:stretch>
            <a:fillRect/>
          </a:stretch>
        </p:blipFill>
        <p:spPr>
          <a:xfrm>
            <a:off x="-1" y="1984"/>
            <a:ext cx="1504949" cy="908720"/>
          </a:xfrm>
          <a:prstGeom prst="rect">
            <a:avLst/>
          </a:prstGeom>
        </p:spPr>
      </p:pic>
      <p:pic>
        <p:nvPicPr>
          <p:cNvPr id="10" name="Picture 2">
            <a:extLst>
              <a:ext uri="{FF2B5EF4-FFF2-40B4-BE49-F238E27FC236}">
                <a16:creationId xmlns="" xmlns:a16="http://schemas.microsoft.com/office/drawing/2014/main" id="{59910F7B-9A7D-464C-86C4-0D850D380DA5}"/>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325749" y="996649"/>
            <a:ext cx="9862204" cy="53294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751070537"/>
      </p:ext>
    </p:extLst>
  </p:cSld>
  <p:clrMapOvr>
    <a:masterClrMapping/>
  </p:clrMapOvr>
  <p:transition>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a:xfrm>
            <a:off x="-1" y="1984"/>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Secondary structure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5"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 xmlns:a16="http://schemas.microsoft.com/office/drawing/2014/main" id="{72707CEC-A4CF-40D9-A64E-F1FB7C08DFA4}"/>
              </a:ext>
            </a:extLst>
          </p:cNvPr>
          <p:cNvPicPr>
            <a:picLocks noChangeAspect="1"/>
          </p:cNvPicPr>
          <p:nvPr/>
        </p:nvPicPr>
        <p:blipFill>
          <a:blip r:embed="rId2"/>
          <a:stretch>
            <a:fillRect/>
          </a:stretch>
        </p:blipFill>
        <p:spPr>
          <a:xfrm>
            <a:off x="-1" y="1984"/>
            <a:ext cx="1504949" cy="908720"/>
          </a:xfrm>
          <a:prstGeom prst="rect">
            <a:avLst/>
          </a:prstGeom>
        </p:spPr>
      </p:pic>
      <p:pic>
        <p:nvPicPr>
          <p:cNvPr id="8" name="Picture 2">
            <a:extLst>
              <a:ext uri="{FF2B5EF4-FFF2-40B4-BE49-F238E27FC236}">
                <a16:creationId xmlns="" xmlns:a16="http://schemas.microsoft.com/office/drawing/2014/main" id="{4A179846-22FB-44A9-A57A-85B1BC46BF08}"/>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70091" y="910704"/>
            <a:ext cx="3046413" cy="5183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3">
            <a:extLst>
              <a:ext uri="{FF2B5EF4-FFF2-40B4-BE49-F238E27FC236}">
                <a16:creationId xmlns="" xmlns:a16="http://schemas.microsoft.com/office/drawing/2014/main" id="{FD2161CF-11C9-4F09-B147-309F7B172CAD}"/>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8901869" y="1536205"/>
            <a:ext cx="2700337" cy="1762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 xmlns:a16="http://schemas.microsoft.com/office/drawing/2014/main" id="{69FB2C7C-E462-4672-B6DC-A9F71138E7BC}"/>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4548655" y="1035266"/>
            <a:ext cx="3421063" cy="5256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747194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1600" y="228601"/>
            <a:ext cx="11887200" cy="3170099"/>
          </a:xfrm>
          <a:prstGeom prst="rect">
            <a:avLst/>
          </a:prstGeom>
        </p:spPr>
        <p:txBody>
          <a:bodyPr wrap="square">
            <a:spAutoFit/>
          </a:bodyPr>
          <a:lstStyle/>
          <a:p>
            <a:pPr algn="just"/>
            <a:r>
              <a:rPr lang="en-US" sz="2800" b="1" dirty="0" smtClean="0"/>
              <a:t>Various models of Plasma membrane</a:t>
            </a:r>
            <a:r>
              <a:rPr lang="en-US" sz="2800" dirty="0" smtClean="0"/>
              <a:t>: The four historical models of Plasma Membrane are:</a:t>
            </a:r>
          </a:p>
          <a:p>
            <a:pPr algn="just">
              <a:lnSpc>
                <a:spcPct val="150000"/>
              </a:lnSpc>
            </a:pPr>
            <a:r>
              <a:rPr lang="en-US" sz="2000" dirty="0" smtClean="0"/>
              <a:t> 1. </a:t>
            </a:r>
            <a:r>
              <a:rPr lang="en-US" sz="2400" dirty="0" smtClean="0"/>
              <a:t>Lipid (1895) and Lipid </a:t>
            </a:r>
            <a:r>
              <a:rPr lang="en-US" sz="2400" dirty="0" err="1" smtClean="0"/>
              <a:t>Bilayer</a:t>
            </a:r>
            <a:r>
              <a:rPr lang="en-US" sz="2400" dirty="0" smtClean="0"/>
              <a:t> Model (1925-26) </a:t>
            </a:r>
          </a:p>
          <a:p>
            <a:pPr algn="just">
              <a:lnSpc>
                <a:spcPct val="150000"/>
              </a:lnSpc>
            </a:pPr>
            <a:r>
              <a:rPr lang="en-US" sz="2400" dirty="0" smtClean="0"/>
              <a:t>2. </a:t>
            </a:r>
            <a:r>
              <a:rPr lang="en-US" sz="2400" dirty="0" err="1" smtClean="0"/>
              <a:t>Dannelli</a:t>
            </a:r>
            <a:r>
              <a:rPr lang="en-US" sz="2400" dirty="0" smtClean="0"/>
              <a:t> Model. (1935)</a:t>
            </a:r>
          </a:p>
          <a:p>
            <a:pPr algn="just">
              <a:lnSpc>
                <a:spcPct val="150000"/>
              </a:lnSpc>
            </a:pPr>
            <a:r>
              <a:rPr lang="en-US" sz="2400" dirty="0" smtClean="0"/>
              <a:t>3. Unit Membrane Model (Protein-Lipid </a:t>
            </a:r>
            <a:r>
              <a:rPr lang="en-US" sz="2400" dirty="0" err="1" smtClean="0"/>
              <a:t>Bilayer</a:t>
            </a:r>
            <a:r>
              <a:rPr lang="en-US" sz="2400" dirty="0" smtClean="0"/>
              <a:t>-Protein) (1953) </a:t>
            </a:r>
          </a:p>
          <a:p>
            <a:pPr algn="just">
              <a:lnSpc>
                <a:spcPct val="150000"/>
              </a:lnSpc>
            </a:pPr>
            <a:r>
              <a:rPr lang="en-US" sz="2400" dirty="0" smtClean="0"/>
              <a:t>4. Fluid Mosaic Model (1972)</a:t>
            </a:r>
            <a:endParaRPr lang="en-US"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 xmlns:a16="http://schemas.microsoft.com/office/drawing/2014/main" id="{993A880D-3A86-493B-9921-80827DA530AF}"/>
              </a:ext>
            </a:extLst>
          </p:cNvPr>
          <p:cNvSpPr>
            <a:spLocks noGrp="1"/>
          </p:cNvSpPr>
          <p:nvPr>
            <p:ph type="title"/>
          </p:nvPr>
        </p:nvSpPr>
        <p:spPr>
          <a:xfrm>
            <a:off x="1021080" y="608520"/>
            <a:ext cx="10515600" cy="1325563"/>
          </a:xfrm>
        </p:spPr>
        <p:txBody>
          <a:bodyPr/>
          <a:lstStyle/>
          <a:p>
            <a:pPr eaLnBrk="1" hangingPunct="1"/>
            <a:r>
              <a:rPr lang="en-IN" altLang="en-US" dirty="0"/>
              <a:t>Protein ( hydrolysis, denaturation)</a:t>
            </a:r>
          </a:p>
        </p:txBody>
      </p:sp>
      <p:pic>
        <p:nvPicPr>
          <p:cNvPr id="45059" name="Picture 2">
            <a:extLst>
              <a:ext uri="{FF2B5EF4-FFF2-40B4-BE49-F238E27FC236}">
                <a16:creationId xmlns="" xmlns:a16="http://schemas.microsoft.com/office/drawing/2014/main" id="{53634420-01C8-4FF8-80D6-68520A0C16BE}"/>
              </a:ext>
            </a:extLst>
          </p:cNvPr>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a:xfrm>
            <a:off x="1847850" y="1989139"/>
            <a:ext cx="8485188" cy="1609725"/>
          </a:xfrm>
        </p:spPr>
      </p:pic>
      <p:pic>
        <p:nvPicPr>
          <p:cNvPr id="45060" name="Picture 3">
            <a:extLst>
              <a:ext uri="{FF2B5EF4-FFF2-40B4-BE49-F238E27FC236}">
                <a16:creationId xmlns="" xmlns:a16="http://schemas.microsoft.com/office/drawing/2014/main" id="{EA3B89AE-A1F9-402A-A555-CF42501662D1}"/>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359151" y="3644900"/>
            <a:ext cx="5400675" cy="3009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1">
            <a:extLst>
              <a:ext uri="{FF2B5EF4-FFF2-40B4-BE49-F238E27FC236}">
                <a16:creationId xmlns="" xmlns:a16="http://schemas.microsoft.com/office/drawing/2014/main" id="{15879B4C-AE41-41CB-BB0E-FC722F45476C}"/>
              </a:ext>
            </a:extLst>
          </p:cNvPr>
          <p:cNvSpPr txBox="1">
            <a:spLocks noChangeArrowheads="1"/>
          </p:cNvSpPr>
          <p:nvPr/>
        </p:nvSpPr>
        <p:spPr>
          <a:xfrm>
            <a:off x="-1" y="1984"/>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a:extLst>
              <a:ext uri="{FF2B5EF4-FFF2-40B4-BE49-F238E27FC236}">
                <a16:creationId xmlns="" xmlns:a16="http://schemas.microsoft.com/office/drawing/2014/main" id="{7B20053A-D0A9-4A86-8378-76B53632AEB4}"/>
              </a:ext>
            </a:extLst>
          </p:cNvPr>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 xmlns:a16="http://schemas.microsoft.com/office/drawing/2014/main" id="{0A6B7DF9-CB91-4BB1-A4D3-3507A3B1D8C0}"/>
              </a:ext>
            </a:extLst>
          </p:cNvPr>
          <p:cNvPicPr>
            <a:picLocks noChangeAspect="1"/>
          </p:cNvPicPr>
          <p:nvPr/>
        </p:nvPicPr>
        <p:blipFill>
          <a:blip r:embed="rId4"/>
          <a:stretch>
            <a:fillRect/>
          </a:stretch>
        </p:blipFill>
        <p:spPr>
          <a:xfrm>
            <a:off x="-1" y="1984"/>
            <a:ext cx="1504949" cy="90872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 xmlns:a16="http://schemas.microsoft.com/office/drawing/2014/main" id="{54267482-5E9B-45F8-846E-5110A1340E2F}"/>
              </a:ext>
            </a:extLst>
          </p:cNvPr>
          <p:cNvSpPr>
            <a:spLocks noGrp="1"/>
          </p:cNvSpPr>
          <p:nvPr>
            <p:ph type="title"/>
          </p:nvPr>
        </p:nvSpPr>
        <p:spPr>
          <a:xfrm>
            <a:off x="1064110" y="1064840"/>
            <a:ext cx="10515600" cy="1325563"/>
          </a:xfrm>
        </p:spPr>
        <p:txBody>
          <a:bodyPr/>
          <a:lstStyle/>
          <a:p>
            <a:pPr eaLnBrk="1" hangingPunct="1"/>
            <a:r>
              <a:rPr lang="en-IN" altLang="en-US" dirty="0"/>
              <a:t>Nucleic acids (DNA, RNA)</a:t>
            </a:r>
          </a:p>
        </p:txBody>
      </p:sp>
      <p:sp>
        <p:nvSpPr>
          <p:cNvPr id="46083" name="Content Placeholder 2">
            <a:extLst>
              <a:ext uri="{FF2B5EF4-FFF2-40B4-BE49-F238E27FC236}">
                <a16:creationId xmlns="" xmlns:a16="http://schemas.microsoft.com/office/drawing/2014/main" id="{B53DDDAB-5AC1-47F5-BF33-2A3977BDCCAC}"/>
              </a:ext>
            </a:extLst>
          </p:cNvPr>
          <p:cNvSpPr>
            <a:spLocks noGrp="1"/>
          </p:cNvSpPr>
          <p:nvPr>
            <p:ph idx="1"/>
          </p:nvPr>
        </p:nvSpPr>
        <p:spPr>
          <a:xfrm>
            <a:off x="838200" y="2367150"/>
            <a:ext cx="10515600" cy="2348342"/>
          </a:xfrm>
        </p:spPr>
        <p:txBody>
          <a:bodyPr/>
          <a:lstStyle/>
          <a:p>
            <a:pPr eaLnBrk="1" hangingPunct="1"/>
            <a:r>
              <a:rPr lang="en-IN" altLang="en-US" dirty="0"/>
              <a:t>All nucleic acid molecules are polymers. A </a:t>
            </a:r>
            <a:r>
              <a:rPr lang="en-IN" altLang="en-US" b="1" dirty="0"/>
              <a:t>nucleic acid </a:t>
            </a:r>
            <a:r>
              <a:rPr lang="en-IN" altLang="en-US" b="1" i="1" dirty="0"/>
              <a:t>is a polymer in which the </a:t>
            </a:r>
            <a:r>
              <a:rPr lang="en-IN" altLang="en-US" i="1" dirty="0"/>
              <a:t>monomer units are nucleotides</a:t>
            </a:r>
            <a:endParaRPr lang="en-IN" altLang="en-US" dirty="0"/>
          </a:p>
          <a:p>
            <a:pPr eaLnBrk="1" hangingPunct="1"/>
            <a:r>
              <a:rPr lang="en-IN" altLang="en-US" dirty="0"/>
              <a:t>A </a:t>
            </a:r>
            <a:r>
              <a:rPr lang="en-IN" altLang="en-US" b="1" dirty="0"/>
              <a:t>nucleotide </a:t>
            </a:r>
            <a:r>
              <a:rPr lang="en-IN" altLang="en-US" b="1" i="1" dirty="0"/>
              <a:t>is a three-subunit molecule in which a pentose sugar is bonded to both a </a:t>
            </a:r>
            <a:r>
              <a:rPr lang="en-IN" altLang="en-US" i="1" dirty="0"/>
              <a:t>phosphate group and a nitrogen-containing heterocyclic base</a:t>
            </a:r>
            <a:endParaRPr lang="en-IN" altLang="en-US" dirty="0"/>
          </a:p>
        </p:txBody>
      </p:sp>
      <p:pic>
        <p:nvPicPr>
          <p:cNvPr id="46084" name="Picture 2">
            <a:extLst>
              <a:ext uri="{FF2B5EF4-FFF2-40B4-BE49-F238E27FC236}">
                <a16:creationId xmlns="" xmlns:a16="http://schemas.microsoft.com/office/drawing/2014/main" id="{BBB1E97C-D27A-49D4-9DF8-E3B29F1BDCB6}"/>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619625" y="4486949"/>
            <a:ext cx="2952750" cy="1228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1">
            <a:extLst>
              <a:ext uri="{FF2B5EF4-FFF2-40B4-BE49-F238E27FC236}">
                <a16:creationId xmlns="" xmlns:a16="http://schemas.microsoft.com/office/drawing/2014/main" id="{9E4196DD-E798-4DA6-9E43-0E67CA4EF271}"/>
              </a:ext>
            </a:extLst>
          </p:cNvPr>
          <p:cNvSpPr txBox="1">
            <a:spLocks noChangeArrowheads="1"/>
          </p:cNvSpPr>
          <p:nvPr/>
        </p:nvSpPr>
        <p:spPr>
          <a:xfrm>
            <a:off x="-1" y="1984"/>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a:extLst>
              <a:ext uri="{FF2B5EF4-FFF2-40B4-BE49-F238E27FC236}">
                <a16:creationId xmlns="" xmlns:a16="http://schemas.microsoft.com/office/drawing/2014/main" id="{314CD903-B83B-4012-8548-B7B37CFB08F9}"/>
              </a:ext>
            </a:extLst>
          </p:cNvPr>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 xmlns:a16="http://schemas.microsoft.com/office/drawing/2014/main" id="{53716780-55FA-4554-983B-F986B2772A0D}"/>
              </a:ext>
            </a:extLst>
          </p:cNvPr>
          <p:cNvPicPr>
            <a:picLocks noChangeAspect="1"/>
          </p:cNvPicPr>
          <p:nvPr/>
        </p:nvPicPr>
        <p:blipFill>
          <a:blip r:embed="rId3"/>
          <a:stretch>
            <a:fillRect/>
          </a:stretch>
        </p:blipFill>
        <p:spPr>
          <a:xfrm>
            <a:off x="-1" y="1984"/>
            <a:ext cx="1504949" cy="90872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 xmlns:a16="http://schemas.microsoft.com/office/drawing/2014/main" id="{82B18ACB-43AA-4D4B-B808-0631AA6FE8C2}"/>
              </a:ext>
            </a:extLst>
          </p:cNvPr>
          <p:cNvSpPr>
            <a:spLocks noGrp="1"/>
          </p:cNvSpPr>
          <p:nvPr>
            <p:ph type="title"/>
          </p:nvPr>
        </p:nvSpPr>
        <p:spPr>
          <a:xfrm>
            <a:off x="637478" y="1435642"/>
            <a:ext cx="10515600" cy="1325563"/>
          </a:xfrm>
        </p:spPr>
        <p:txBody>
          <a:bodyPr/>
          <a:lstStyle/>
          <a:p>
            <a:pPr eaLnBrk="1" hangingPunct="1"/>
            <a:r>
              <a:rPr lang="en-IN" altLang="en-US" dirty="0"/>
              <a:t>Sugar</a:t>
            </a:r>
          </a:p>
        </p:txBody>
      </p:sp>
      <p:pic>
        <p:nvPicPr>
          <p:cNvPr id="47107" name="Picture 2">
            <a:extLst>
              <a:ext uri="{FF2B5EF4-FFF2-40B4-BE49-F238E27FC236}">
                <a16:creationId xmlns="" xmlns:a16="http://schemas.microsoft.com/office/drawing/2014/main" id="{EA5A55D6-EC4C-49C4-A76E-C650C357DB32}"/>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855914" y="1268413"/>
            <a:ext cx="5380037" cy="2328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108" name="Picture 3">
            <a:extLst>
              <a:ext uri="{FF2B5EF4-FFF2-40B4-BE49-F238E27FC236}">
                <a16:creationId xmlns="" xmlns:a16="http://schemas.microsoft.com/office/drawing/2014/main" id="{D1539DD7-163E-47BC-8825-8777AE29FC75}"/>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992314" y="3429000"/>
            <a:ext cx="8351837" cy="2663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1">
            <a:extLst>
              <a:ext uri="{FF2B5EF4-FFF2-40B4-BE49-F238E27FC236}">
                <a16:creationId xmlns="" xmlns:a16="http://schemas.microsoft.com/office/drawing/2014/main" id="{E1EE0769-B11C-41F4-B660-DE74AEAB80B1}"/>
              </a:ext>
            </a:extLst>
          </p:cNvPr>
          <p:cNvSpPr txBox="1">
            <a:spLocks noChangeArrowheads="1"/>
          </p:cNvSpPr>
          <p:nvPr/>
        </p:nvSpPr>
        <p:spPr>
          <a:xfrm>
            <a:off x="-1" y="1984"/>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a:extLst>
              <a:ext uri="{FF2B5EF4-FFF2-40B4-BE49-F238E27FC236}">
                <a16:creationId xmlns="" xmlns:a16="http://schemas.microsoft.com/office/drawing/2014/main" id="{6A307C87-7CA7-484C-8A68-28748AF33EE0}"/>
              </a:ext>
            </a:extLst>
          </p:cNvPr>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 xmlns:a16="http://schemas.microsoft.com/office/drawing/2014/main" id="{B33B1E64-276F-412C-A659-25578440ED35}"/>
              </a:ext>
            </a:extLst>
          </p:cNvPr>
          <p:cNvPicPr>
            <a:picLocks noChangeAspect="1"/>
          </p:cNvPicPr>
          <p:nvPr/>
        </p:nvPicPr>
        <p:blipFill>
          <a:blip r:embed="rId5"/>
          <a:stretch>
            <a:fillRect/>
          </a:stretch>
        </p:blipFill>
        <p:spPr>
          <a:xfrm>
            <a:off x="-1" y="1984"/>
            <a:ext cx="1504949" cy="90872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5" name="Picture 2">
            <a:extLst>
              <a:ext uri="{FF2B5EF4-FFF2-40B4-BE49-F238E27FC236}">
                <a16:creationId xmlns="" xmlns:a16="http://schemas.microsoft.com/office/drawing/2014/main" id="{EA0C42E3-DB15-44E4-A14A-0BE5CE48C3DE}"/>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151314" y="2636838"/>
            <a:ext cx="3756025" cy="1935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156" name="Picture 3">
            <a:extLst>
              <a:ext uri="{FF2B5EF4-FFF2-40B4-BE49-F238E27FC236}">
                <a16:creationId xmlns="" xmlns:a16="http://schemas.microsoft.com/office/drawing/2014/main" id="{BA6A1C45-D0BF-4D59-A5CB-D8F76FE111B8}"/>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751012" y="1172902"/>
            <a:ext cx="7839075" cy="120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157" name="Picture 4">
            <a:extLst>
              <a:ext uri="{FF2B5EF4-FFF2-40B4-BE49-F238E27FC236}">
                <a16:creationId xmlns="" xmlns:a16="http://schemas.microsoft.com/office/drawing/2014/main" id="{252F0437-6695-4E3D-9675-D1F4428D0AAC}"/>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524000" y="4652964"/>
            <a:ext cx="4146550" cy="1627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158" name="Picture 5">
            <a:extLst>
              <a:ext uri="{FF2B5EF4-FFF2-40B4-BE49-F238E27FC236}">
                <a16:creationId xmlns="" xmlns:a16="http://schemas.microsoft.com/office/drawing/2014/main" id="{541F25E0-50FD-41C3-9617-3CB6F623A100}"/>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6527801" y="4652963"/>
            <a:ext cx="3959225" cy="181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1">
            <a:extLst>
              <a:ext uri="{FF2B5EF4-FFF2-40B4-BE49-F238E27FC236}">
                <a16:creationId xmlns="" xmlns:a16="http://schemas.microsoft.com/office/drawing/2014/main" id="{DB2527E7-CD5A-4BB9-9BAB-0A842EE81D18}"/>
              </a:ext>
            </a:extLst>
          </p:cNvPr>
          <p:cNvSpPr txBox="1">
            <a:spLocks noChangeArrowheads="1"/>
          </p:cNvSpPr>
          <p:nvPr/>
        </p:nvSpPr>
        <p:spPr>
          <a:xfrm>
            <a:off x="-1" y="1984"/>
            <a:ext cx="12191999" cy="908720"/>
          </a:xfrm>
          <a:prstGeom prst="rect">
            <a:avLst/>
          </a:prstGeom>
          <a:solidFill>
            <a:srgbClr val="C00000"/>
          </a:solidFill>
        </p:spPr>
        <p:txBody>
          <a:bodyPr/>
          <a:lstStyle/>
          <a:p>
            <a:pPr lvl="0" algn="ctr">
              <a:lnSpc>
                <a:spcPct val="90000"/>
              </a:lnSpc>
              <a:spcBef>
                <a:spcPct val="0"/>
              </a:spcBef>
              <a:defRPr/>
            </a:pPr>
            <a:r>
              <a:rPr lang="en-IN" sz="3600" b="1" dirty="0">
                <a:solidFill>
                  <a:schemeClr val="bg1"/>
                </a:solidFill>
              </a:rPr>
              <a:t>Nitrogen containing heterocyclic bases</a:t>
            </a:r>
            <a:endParaRPr kumimoji="0" lang="zh-CN" altLang="en-US" sz="3600" b="1" i="0" u="none" strike="noStrike" kern="1200" cap="none" spc="0" normalizeH="0" baseline="0" noProof="0" dirty="0">
              <a:ln>
                <a:noFill/>
              </a:ln>
              <a:solidFill>
                <a:schemeClr val="bg1"/>
              </a:solidFill>
              <a:effectLst/>
              <a:uLnTx/>
              <a:uFillTx/>
              <a:latin typeface="Tinos"/>
              <a:ea typeface="+mj-ea"/>
              <a:cs typeface="+mj-cs"/>
            </a:endParaRPr>
          </a:p>
        </p:txBody>
      </p:sp>
      <p:pic>
        <p:nvPicPr>
          <p:cNvPr id="8" name="Picture 7">
            <a:extLst>
              <a:ext uri="{FF2B5EF4-FFF2-40B4-BE49-F238E27FC236}">
                <a16:creationId xmlns="" xmlns:a16="http://schemas.microsoft.com/office/drawing/2014/main" id="{EFC999C1-510A-492D-BC43-91735202FF18}"/>
              </a:ext>
            </a:extLst>
          </p:cNvPr>
          <p:cNvPicPr>
            <a:picLocks noChangeAspect="1"/>
          </p:cNvPicPr>
          <p:nvPr/>
        </p:nvPicPr>
        <p:blipFill>
          <a:blip r:embed="rId6"/>
          <a:stretch>
            <a:fillRect/>
          </a:stretch>
        </p:blipFill>
        <p:spPr>
          <a:xfrm>
            <a:off x="-1" y="1984"/>
            <a:ext cx="1504949" cy="90872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2">
            <a:extLst>
              <a:ext uri="{FF2B5EF4-FFF2-40B4-BE49-F238E27FC236}">
                <a16:creationId xmlns="" xmlns:a16="http://schemas.microsoft.com/office/drawing/2014/main" id="{6973A03A-F743-43DF-A104-980C5682C42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782889" y="1557339"/>
            <a:ext cx="5534025" cy="2447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0180" name="Picture 3">
            <a:extLst>
              <a:ext uri="{FF2B5EF4-FFF2-40B4-BE49-F238E27FC236}">
                <a16:creationId xmlns="" xmlns:a16="http://schemas.microsoft.com/office/drawing/2014/main" id="{112C47F9-DF4C-4E29-ADC9-791B9F82C615}"/>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847850" y="4076700"/>
            <a:ext cx="8172450" cy="1728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1">
            <a:extLst>
              <a:ext uri="{FF2B5EF4-FFF2-40B4-BE49-F238E27FC236}">
                <a16:creationId xmlns="" xmlns:a16="http://schemas.microsoft.com/office/drawing/2014/main" id="{96988C1B-CC26-4B47-A793-AADB5EFB52B4}"/>
              </a:ext>
            </a:extLst>
          </p:cNvPr>
          <p:cNvSpPr txBox="1">
            <a:spLocks noChangeArrowheads="1"/>
          </p:cNvSpPr>
          <p:nvPr/>
        </p:nvSpPr>
        <p:spPr>
          <a:xfrm>
            <a:off x="-1" y="1984"/>
            <a:ext cx="12191999" cy="908720"/>
          </a:xfrm>
          <a:prstGeom prst="rect">
            <a:avLst/>
          </a:prstGeom>
          <a:solidFill>
            <a:srgbClr val="C00000"/>
          </a:solidFill>
        </p:spPr>
        <p:txBody>
          <a:bodyPr/>
          <a:lstStyle/>
          <a:p>
            <a:pPr lvl="0" algn="ctr">
              <a:lnSpc>
                <a:spcPct val="90000"/>
              </a:lnSpc>
              <a:spcBef>
                <a:spcPct val="0"/>
              </a:spcBef>
              <a:defRPr/>
            </a:pPr>
            <a:r>
              <a:rPr lang="en-IN" altLang="en-US" sz="4400" b="1" dirty="0">
                <a:solidFill>
                  <a:schemeClr val="bg1"/>
                </a:solidFill>
              </a:rPr>
              <a:t>Phosphate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a:extLst>
              <a:ext uri="{FF2B5EF4-FFF2-40B4-BE49-F238E27FC236}">
                <a16:creationId xmlns="" xmlns:a16="http://schemas.microsoft.com/office/drawing/2014/main" id="{E9EED509-15FE-43B9-86BF-3827BE89C2E2}"/>
              </a:ext>
            </a:extLst>
          </p:cNvPr>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 xmlns:a16="http://schemas.microsoft.com/office/drawing/2014/main" id="{F01EA888-0EAA-48AF-A8C9-5A256983894A}"/>
              </a:ext>
            </a:extLst>
          </p:cNvPr>
          <p:cNvPicPr>
            <a:picLocks noChangeAspect="1"/>
          </p:cNvPicPr>
          <p:nvPr/>
        </p:nvPicPr>
        <p:blipFill>
          <a:blip r:embed="rId4"/>
          <a:stretch>
            <a:fillRect/>
          </a:stretch>
        </p:blipFill>
        <p:spPr>
          <a:xfrm>
            <a:off x="-1" y="1984"/>
            <a:ext cx="1504949" cy="9087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2">
            <a:extLst>
              <a:ext uri="{FF2B5EF4-FFF2-40B4-BE49-F238E27FC236}">
                <a16:creationId xmlns="" xmlns:a16="http://schemas.microsoft.com/office/drawing/2014/main" id="{2293EA54-4DEB-4FCB-9E7E-5552122696D2}"/>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63751" y="910704"/>
            <a:ext cx="7777163" cy="3165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04" name="Picture 3">
            <a:extLst>
              <a:ext uri="{FF2B5EF4-FFF2-40B4-BE49-F238E27FC236}">
                <a16:creationId xmlns="" xmlns:a16="http://schemas.microsoft.com/office/drawing/2014/main" id="{0C8E0000-8FDF-47A2-8463-BA9977EB8EA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992313" y="4076700"/>
            <a:ext cx="8280400" cy="2781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1">
            <a:extLst>
              <a:ext uri="{FF2B5EF4-FFF2-40B4-BE49-F238E27FC236}">
                <a16:creationId xmlns="" xmlns:a16="http://schemas.microsoft.com/office/drawing/2014/main" id="{DAAEA161-1D29-4CFA-B67D-563BDAEA0F7C}"/>
              </a:ext>
            </a:extLst>
          </p:cNvPr>
          <p:cNvSpPr txBox="1">
            <a:spLocks noChangeArrowheads="1"/>
          </p:cNvSpPr>
          <p:nvPr/>
        </p:nvSpPr>
        <p:spPr>
          <a:xfrm>
            <a:off x="-1" y="1984"/>
            <a:ext cx="12191999" cy="908720"/>
          </a:xfrm>
          <a:prstGeom prst="rect">
            <a:avLst/>
          </a:prstGeom>
          <a:solidFill>
            <a:srgbClr val="C00000"/>
          </a:solidFill>
        </p:spPr>
        <p:txBody>
          <a:bodyPr/>
          <a:lstStyle/>
          <a:p>
            <a:pPr lvl="0" algn="ctr">
              <a:lnSpc>
                <a:spcPct val="90000"/>
              </a:lnSpc>
              <a:spcBef>
                <a:spcPct val="0"/>
              </a:spcBef>
              <a:defRPr/>
            </a:pPr>
            <a:r>
              <a:rPr lang="en-IN" altLang="en-US" sz="4400" b="1" dirty="0">
                <a:solidFill>
                  <a:schemeClr val="bg1"/>
                </a:solidFill>
              </a:rPr>
              <a:t>Nucleotide formation</a:t>
            </a:r>
            <a:endParaRPr kumimoji="0" lang="zh-CN" altLang="en-US" sz="4400"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 xmlns:a16="http://schemas.microsoft.com/office/drawing/2014/main" id="{BFFC8270-F0A5-4DC9-99ED-074E13B3129B}"/>
              </a:ext>
            </a:extLst>
          </p:cNvPr>
          <p:cNvPicPr>
            <a:picLocks noChangeAspect="1"/>
          </p:cNvPicPr>
          <p:nvPr/>
        </p:nvPicPr>
        <p:blipFill>
          <a:blip r:embed="rId4"/>
          <a:stretch>
            <a:fillRect/>
          </a:stretch>
        </p:blipFill>
        <p:spPr>
          <a:xfrm>
            <a:off x="-1" y="1984"/>
            <a:ext cx="1504949" cy="9087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2">
            <a:extLst>
              <a:ext uri="{FF2B5EF4-FFF2-40B4-BE49-F238E27FC236}">
                <a16:creationId xmlns="" xmlns:a16="http://schemas.microsoft.com/office/drawing/2014/main" id="{D63A8F53-085F-46E6-9A3F-A945B1C42628}"/>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41702" y="601665"/>
            <a:ext cx="7848600" cy="46840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228" name="Picture 3">
            <a:extLst>
              <a:ext uri="{FF2B5EF4-FFF2-40B4-BE49-F238E27FC236}">
                <a16:creationId xmlns="" xmlns:a16="http://schemas.microsoft.com/office/drawing/2014/main" id="{4BFA87D0-1EBE-4CEC-AC73-8DD40588ECA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944765" y="5285679"/>
            <a:ext cx="8745537" cy="98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1">
            <a:extLst>
              <a:ext uri="{FF2B5EF4-FFF2-40B4-BE49-F238E27FC236}">
                <a16:creationId xmlns="" xmlns:a16="http://schemas.microsoft.com/office/drawing/2014/main" id="{E36C5AE3-7FF4-405F-A247-368F2C1054E7}"/>
              </a:ext>
            </a:extLst>
          </p:cNvPr>
          <p:cNvSpPr txBox="1">
            <a:spLocks noChangeArrowheads="1"/>
          </p:cNvSpPr>
          <p:nvPr/>
        </p:nvSpPr>
        <p:spPr>
          <a:xfrm>
            <a:off x="-1" y="1984"/>
            <a:ext cx="12191999" cy="908720"/>
          </a:xfrm>
          <a:prstGeom prst="rect">
            <a:avLst/>
          </a:prstGeom>
          <a:solidFill>
            <a:srgbClr val="C00000"/>
          </a:solidFill>
        </p:spPr>
        <p:txBody>
          <a:bodyPr/>
          <a:lstStyle/>
          <a:p>
            <a:pPr lvl="0" algn="ctr">
              <a:lnSpc>
                <a:spcPct val="90000"/>
              </a:lnSpc>
              <a:spcBef>
                <a:spcPct val="0"/>
              </a:spcBef>
              <a:defRPr/>
            </a:pPr>
            <a:r>
              <a:rPr lang="en-IN" altLang="en-US" sz="4800" b="1" dirty="0">
                <a:solidFill>
                  <a:schemeClr val="bg1"/>
                </a:solidFill>
              </a:rPr>
              <a:t>Nucleotides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a:extLst>
              <a:ext uri="{FF2B5EF4-FFF2-40B4-BE49-F238E27FC236}">
                <a16:creationId xmlns="" xmlns:a16="http://schemas.microsoft.com/office/drawing/2014/main" id="{2FFAC454-7705-4434-BE78-B4461ED04BBE}"/>
              </a:ext>
            </a:extLst>
          </p:cNvPr>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 xmlns:a16="http://schemas.microsoft.com/office/drawing/2014/main" id="{7CE6724F-D9FC-4EC2-BAC1-0B8EC93EF614}"/>
              </a:ext>
            </a:extLst>
          </p:cNvPr>
          <p:cNvPicPr>
            <a:picLocks noChangeAspect="1"/>
          </p:cNvPicPr>
          <p:nvPr/>
        </p:nvPicPr>
        <p:blipFill>
          <a:blip r:embed="rId4"/>
          <a:stretch>
            <a:fillRect/>
          </a:stretch>
        </p:blipFill>
        <p:spPr>
          <a:xfrm>
            <a:off x="-1" y="1984"/>
            <a:ext cx="1504949" cy="9087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Picture 2">
            <a:extLst>
              <a:ext uri="{FF2B5EF4-FFF2-40B4-BE49-F238E27FC236}">
                <a16:creationId xmlns="" xmlns:a16="http://schemas.microsoft.com/office/drawing/2014/main" id="{B5C875D0-73E7-4793-A5D9-9081EFEFCF5F}"/>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74558" y="1027906"/>
            <a:ext cx="10620117" cy="4895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itle 1">
            <a:extLst>
              <a:ext uri="{FF2B5EF4-FFF2-40B4-BE49-F238E27FC236}">
                <a16:creationId xmlns="" xmlns:a16="http://schemas.microsoft.com/office/drawing/2014/main" id="{57DB2A4F-E6F2-4578-AF72-7CF49223ED77}"/>
              </a:ext>
            </a:extLst>
          </p:cNvPr>
          <p:cNvSpPr txBox="1">
            <a:spLocks noChangeArrowheads="1"/>
          </p:cNvSpPr>
          <p:nvPr/>
        </p:nvSpPr>
        <p:spPr>
          <a:xfrm>
            <a:off x="-1" y="1984"/>
            <a:ext cx="12191999" cy="908720"/>
          </a:xfrm>
          <a:prstGeom prst="rect">
            <a:avLst/>
          </a:prstGeom>
          <a:solidFill>
            <a:srgbClr val="C00000"/>
          </a:solidFill>
        </p:spPr>
        <p:txBody>
          <a:bodyPr/>
          <a:lstStyle/>
          <a:p>
            <a:pPr lvl="0" algn="ctr">
              <a:lnSpc>
                <a:spcPct val="90000"/>
              </a:lnSpc>
              <a:spcBef>
                <a:spcPct val="0"/>
              </a:spcBef>
              <a:defRPr/>
            </a:pPr>
            <a:r>
              <a:rPr lang="en-IN" altLang="en-US" sz="4400" b="1" dirty="0">
                <a:solidFill>
                  <a:schemeClr val="bg1"/>
                </a:solidFill>
              </a:rPr>
              <a:t>Nucleotides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5" name="Title 1">
            <a:extLst>
              <a:ext uri="{FF2B5EF4-FFF2-40B4-BE49-F238E27FC236}">
                <a16:creationId xmlns="" xmlns:a16="http://schemas.microsoft.com/office/drawing/2014/main" id="{2AE1B920-488B-43F8-8ED6-6B66F636D829}"/>
              </a:ext>
            </a:extLst>
          </p:cNvPr>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 xmlns:a16="http://schemas.microsoft.com/office/drawing/2014/main" id="{C635C74A-88E5-45F6-9B23-FE927E036FF2}"/>
              </a:ext>
            </a:extLst>
          </p:cNvPr>
          <p:cNvPicPr>
            <a:picLocks noChangeAspect="1"/>
          </p:cNvPicPr>
          <p:nvPr/>
        </p:nvPicPr>
        <p:blipFill>
          <a:blip r:embed="rId3"/>
          <a:stretch>
            <a:fillRect/>
          </a:stretch>
        </p:blipFill>
        <p:spPr>
          <a:xfrm>
            <a:off x="-1" y="1984"/>
            <a:ext cx="1504949" cy="90872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5" name="Picture 2">
            <a:extLst>
              <a:ext uri="{FF2B5EF4-FFF2-40B4-BE49-F238E27FC236}">
                <a16:creationId xmlns="" xmlns:a16="http://schemas.microsoft.com/office/drawing/2014/main" id="{E407B9DB-1308-4846-965B-358154EC8BC5}"/>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4159" y="1510907"/>
            <a:ext cx="5811838" cy="3960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6" name="Picture 3">
            <a:extLst>
              <a:ext uri="{FF2B5EF4-FFF2-40B4-BE49-F238E27FC236}">
                <a16:creationId xmlns="" xmlns:a16="http://schemas.microsoft.com/office/drawing/2014/main" id="{7DD70B79-8B03-4145-B49D-3362E49EE6D2}"/>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356350" y="3114522"/>
            <a:ext cx="4997450" cy="20590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1">
            <a:extLst>
              <a:ext uri="{FF2B5EF4-FFF2-40B4-BE49-F238E27FC236}">
                <a16:creationId xmlns="" xmlns:a16="http://schemas.microsoft.com/office/drawing/2014/main" id="{04430108-A6C9-4A81-8D3E-6F325FCB9CF2}"/>
              </a:ext>
            </a:extLst>
          </p:cNvPr>
          <p:cNvSpPr txBox="1">
            <a:spLocks noChangeArrowheads="1"/>
          </p:cNvSpPr>
          <p:nvPr/>
        </p:nvSpPr>
        <p:spPr>
          <a:xfrm>
            <a:off x="-1" y="1984"/>
            <a:ext cx="12191999" cy="908720"/>
          </a:xfrm>
          <a:prstGeom prst="rect">
            <a:avLst/>
          </a:prstGeom>
          <a:solidFill>
            <a:srgbClr val="C00000"/>
          </a:solidFill>
        </p:spPr>
        <p:txBody>
          <a:bodyPr/>
          <a:lstStyle/>
          <a:p>
            <a:pPr lvl="0" algn="ctr">
              <a:lnSpc>
                <a:spcPct val="90000"/>
              </a:lnSpc>
              <a:spcBef>
                <a:spcPct val="0"/>
              </a:spcBef>
              <a:defRPr/>
            </a:pPr>
            <a:r>
              <a:rPr lang="en-IN" altLang="en-US" sz="4000" b="1" dirty="0">
                <a:solidFill>
                  <a:schemeClr val="bg1"/>
                </a:solidFill>
              </a:rPr>
              <a:t>General backbone of nucleic acids</a:t>
            </a:r>
            <a:endParaRPr kumimoji="0" lang="zh-CN" altLang="en-US" sz="4000"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a:extLst>
              <a:ext uri="{FF2B5EF4-FFF2-40B4-BE49-F238E27FC236}">
                <a16:creationId xmlns="" xmlns:a16="http://schemas.microsoft.com/office/drawing/2014/main" id="{54018333-1626-4CA3-986B-BF5DF1F503CD}"/>
              </a:ext>
            </a:extLst>
          </p:cNvPr>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 xmlns:a16="http://schemas.microsoft.com/office/drawing/2014/main" id="{833A45EC-D054-46E6-843B-177896320CAF}"/>
              </a:ext>
            </a:extLst>
          </p:cNvPr>
          <p:cNvPicPr>
            <a:picLocks noChangeAspect="1"/>
          </p:cNvPicPr>
          <p:nvPr/>
        </p:nvPicPr>
        <p:blipFill>
          <a:blip r:embed="rId4"/>
          <a:stretch>
            <a:fillRect/>
          </a:stretch>
        </p:blipFill>
        <p:spPr>
          <a:xfrm>
            <a:off x="-1" y="1984"/>
            <a:ext cx="1504949" cy="90872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2">
            <a:extLst>
              <a:ext uri="{FF2B5EF4-FFF2-40B4-BE49-F238E27FC236}">
                <a16:creationId xmlns="" xmlns:a16="http://schemas.microsoft.com/office/drawing/2014/main" id="{65B363A0-E0C2-47DF-9519-0C65427EA26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93295" y="909638"/>
            <a:ext cx="6922266" cy="5548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300" name="Picture 3">
            <a:extLst>
              <a:ext uri="{FF2B5EF4-FFF2-40B4-BE49-F238E27FC236}">
                <a16:creationId xmlns="" xmlns:a16="http://schemas.microsoft.com/office/drawing/2014/main" id="{CB76DE55-1FEC-4A1A-A06E-59F2578CB763}"/>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747737" y="981830"/>
            <a:ext cx="3453663" cy="48943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1">
            <a:extLst>
              <a:ext uri="{FF2B5EF4-FFF2-40B4-BE49-F238E27FC236}">
                <a16:creationId xmlns="" xmlns:a16="http://schemas.microsoft.com/office/drawing/2014/main" id="{F14E43EE-D481-4DA9-A57A-F398DA081785}"/>
              </a:ext>
            </a:extLst>
          </p:cNvPr>
          <p:cNvSpPr txBox="1">
            <a:spLocks noChangeArrowheads="1"/>
          </p:cNvSpPr>
          <p:nvPr/>
        </p:nvSpPr>
        <p:spPr>
          <a:xfrm>
            <a:off x="-1" y="1984"/>
            <a:ext cx="12191999" cy="908720"/>
          </a:xfrm>
          <a:prstGeom prst="rect">
            <a:avLst/>
          </a:prstGeom>
          <a:solidFill>
            <a:srgbClr val="C00000"/>
          </a:solidFill>
        </p:spPr>
        <p:txBody>
          <a:bodyPr/>
          <a:lstStyle/>
          <a:p>
            <a:pPr lvl="0" algn="ctr">
              <a:lnSpc>
                <a:spcPct val="90000"/>
              </a:lnSpc>
              <a:spcBef>
                <a:spcPct val="0"/>
              </a:spcBef>
              <a:defRPr/>
            </a:pPr>
            <a:r>
              <a:rPr lang="en-IN" altLang="en-US" sz="3600" b="1" dirty="0">
                <a:solidFill>
                  <a:schemeClr val="bg1"/>
                </a:solidFill>
              </a:rPr>
              <a:t>DNA</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a:extLst>
              <a:ext uri="{FF2B5EF4-FFF2-40B4-BE49-F238E27FC236}">
                <a16:creationId xmlns="" xmlns:a16="http://schemas.microsoft.com/office/drawing/2014/main" id="{11C7F583-3C54-4F06-A1FC-611C4547986F}"/>
              </a:ext>
            </a:extLst>
          </p:cNvPr>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 xmlns:a16="http://schemas.microsoft.com/office/drawing/2014/main" id="{C3E433CC-9214-4935-93C3-E2FB44BF46AC}"/>
              </a:ext>
            </a:extLst>
          </p:cNvPr>
          <p:cNvPicPr>
            <a:picLocks noChangeAspect="1"/>
          </p:cNvPicPr>
          <p:nvPr/>
        </p:nvPicPr>
        <p:blipFill>
          <a:blip r:embed="rId4"/>
          <a:stretch>
            <a:fillRect/>
          </a:stretch>
        </p:blipFill>
        <p:spPr>
          <a:xfrm>
            <a:off x="-1" y="1984"/>
            <a:ext cx="1504949" cy="9087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09600" y="152400"/>
            <a:ext cx="10972800" cy="685800"/>
          </a:xfrm>
          <a:solidFill>
            <a:srgbClr val="92D050"/>
          </a:solidFill>
          <a:ln>
            <a:solidFill>
              <a:schemeClr val="tx1"/>
            </a:solidFill>
          </a:ln>
        </p:spPr>
        <p:txBody>
          <a:bodyPr/>
          <a:lstStyle/>
          <a:p>
            <a:r>
              <a:rPr lang="en-US" sz="3200" dirty="0" smtClean="0"/>
              <a:t>1. Lipid and Lipid </a:t>
            </a:r>
            <a:r>
              <a:rPr lang="en-US" sz="3200" dirty="0" err="1" smtClean="0"/>
              <a:t>Bilayer</a:t>
            </a:r>
            <a:r>
              <a:rPr lang="en-US" sz="3200" dirty="0" smtClean="0"/>
              <a:t> Model (1925-26)</a:t>
            </a:r>
            <a:endParaRPr lang="en-GB" sz="3200" b="1" dirty="0">
              <a:solidFill>
                <a:srgbClr val="C00000"/>
              </a:solidFill>
              <a:latin typeface="Book Antiqua" pitchFamily="18" charset="0"/>
            </a:endParaRPr>
          </a:p>
        </p:txBody>
      </p:sp>
      <p:sp>
        <p:nvSpPr>
          <p:cNvPr id="6" name="Rectangle 3"/>
          <p:cNvSpPr txBox="1">
            <a:spLocks noChangeArrowheads="1"/>
          </p:cNvSpPr>
          <p:nvPr/>
        </p:nvSpPr>
        <p:spPr>
          <a:xfrm>
            <a:off x="203200" y="838201"/>
            <a:ext cx="11887200" cy="4525963"/>
          </a:xfrm>
          <a:prstGeom prst="rect">
            <a:avLst/>
          </a:prstGeom>
          <a:noFill/>
        </p:spPr>
        <p:txBody>
          <a:bodyPr lIns="90488" tIns="44450" rIns="90488" bIns="44450"/>
          <a:lstStyle>
            <a:lvl1pPr marL="273050" indent="-273050" algn="l" rtl="0" fontAlgn="base">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fontAlgn="base">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fontAlgn="base">
              <a:spcBef>
                <a:spcPts val="375"/>
              </a:spcBef>
              <a:spcAft>
                <a:spcPct val="0"/>
              </a:spcAft>
              <a:buClr>
                <a:srgbClr val="AEC7D0"/>
              </a:buClr>
              <a:buSzPct val="85000"/>
              <a:buFont typeface="Wingdings 2" pitchFamily="18" charset="2"/>
              <a:buChar char=""/>
              <a:defRPr sz="2000" kern="1200">
                <a:solidFill>
                  <a:schemeClr val="tx1"/>
                </a:solidFill>
                <a:latin typeface="+mn-lt"/>
                <a:ea typeface="+mn-ea"/>
                <a:cs typeface="+mn-cs"/>
              </a:defRPr>
            </a:lvl3pPr>
            <a:lvl4pPr marL="1096963" indent="-228600" algn="l" rtl="0" fontAlgn="base">
              <a:spcBef>
                <a:spcPts val="375"/>
              </a:spcBef>
              <a:spcAft>
                <a:spcPct val="0"/>
              </a:spcAft>
              <a:buClr>
                <a:srgbClr val="C32D2E"/>
              </a:buClr>
              <a:buSzPct val="80000"/>
              <a:buFont typeface="Wingdings 2" pitchFamily="18" charset="2"/>
              <a:buChar char=""/>
              <a:defRPr sz="2000" kern="1200">
                <a:solidFill>
                  <a:schemeClr val="tx1"/>
                </a:solidFill>
                <a:latin typeface="+mn-lt"/>
                <a:ea typeface="+mn-ea"/>
                <a:cs typeface="+mn-cs"/>
              </a:defRPr>
            </a:lvl4pPr>
            <a:lvl5pPr marL="1371600" indent="-228600" algn="l" rtl="0" fontAlgn="base">
              <a:spcBef>
                <a:spcPts val="375"/>
              </a:spcBef>
              <a:spcAft>
                <a:spcPct val="0"/>
              </a:spcAft>
              <a:buClr>
                <a:srgbClr val="C32D2E"/>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350838" indent="-350838" algn="just" eaLnBrk="1" hangingPunct="1">
              <a:buFontTx/>
              <a:buChar char="•"/>
              <a:tabLst>
                <a:tab pos="1257300" algn="l"/>
              </a:tabLst>
            </a:pPr>
            <a:r>
              <a:rPr lang="en-US" sz="2000" dirty="0"/>
              <a:t>Overton’s suggestion (1895)- Composed of lipids based on findings that lipid-soluble substances entered the cells much more readily than water-soluble materials</a:t>
            </a:r>
            <a:r>
              <a:rPr lang="en-US" sz="2000" dirty="0" smtClean="0"/>
              <a:t>. Further Langmuir suggested </a:t>
            </a:r>
            <a:r>
              <a:rPr lang="en-US" sz="2000" dirty="0" err="1" smtClean="0"/>
              <a:t>ampipathic</a:t>
            </a:r>
            <a:r>
              <a:rPr lang="en-US" sz="2000" dirty="0" smtClean="0"/>
              <a:t> nature of lipids</a:t>
            </a:r>
            <a:endParaRPr lang="en-US" sz="2000" dirty="0"/>
          </a:p>
          <a:p>
            <a:pPr marL="350838" indent="-350838" algn="just" eaLnBrk="1" hangingPunct="1">
              <a:buFontTx/>
              <a:buChar char="•"/>
              <a:tabLst>
                <a:tab pos="1257300" algn="l"/>
              </a:tabLst>
            </a:pPr>
            <a:r>
              <a:rPr lang="en-US" sz="2000" dirty="0" err="1"/>
              <a:t>Gorter</a:t>
            </a:r>
            <a:r>
              <a:rPr lang="en-US" sz="2000" dirty="0"/>
              <a:t> and Grendel model (1925)- Dutch, composed of lipid bilayer (RBCs</a:t>
            </a:r>
            <a:r>
              <a:rPr lang="en-US" sz="2000" dirty="0" smtClean="0"/>
              <a:t>).</a:t>
            </a:r>
            <a:endParaRPr lang="en-US" sz="2000" dirty="0"/>
          </a:p>
        </p:txBody>
      </p:sp>
      <p:pic>
        <p:nvPicPr>
          <p:cNvPr id="4" name="Picture 2"/>
          <p:cNvPicPr>
            <a:picLocks noChangeAspect="1" noChangeArrowheads="1"/>
          </p:cNvPicPr>
          <p:nvPr/>
        </p:nvPicPr>
        <p:blipFill>
          <a:blip r:embed="rId2"/>
          <a:srcRect l="16667" r="16667" b="8148"/>
          <a:stretch>
            <a:fillRect/>
          </a:stretch>
        </p:blipFill>
        <p:spPr bwMode="auto">
          <a:xfrm>
            <a:off x="6604000" y="2471420"/>
            <a:ext cx="4775200" cy="3700780"/>
          </a:xfrm>
          <a:prstGeom prst="rect">
            <a:avLst/>
          </a:prstGeom>
          <a:noFill/>
          <a:ln w="9525">
            <a:noFill/>
            <a:miter lim="800000"/>
            <a:headEnd/>
            <a:tailEnd/>
          </a:ln>
          <a:effectLst/>
        </p:spPr>
      </p:pic>
      <p:sp>
        <p:nvSpPr>
          <p:cNvPr id="5" name="Rectangle 4"/>
          <p:cNvSpPr/>
          <p:nvPr/>
        </p:nvSpPr>
        <p:spPr>
          <a:xfrm>
            <a:off x="304800" y="2092569"/>
            <a:ext cx="6096000" cy="2554545"/>
          </a:xfrm>
          <a:prstGeom prst="rect">
            <a:avLst/>
          </a:prstGeom>
        </p:spPr>
        <p:txBody>
          <a:bodyPr wrap="square">
            <a:spAutoFit/>
          </a:bodyPr>
          <a:lstStyle/>
          <a:p>
            <a:pPr algn="just"/>
            <a:r>
              <a:rPr lang="en-US" sz="2000" dirty="0" smtClean="0"/>
              <a:t>The membrane consisted of double layers of lipid molecules, the polar hydrophilic groups of the molecules being situated on the outside and hydrophobic ends standing at right angles to the surface are oriented inwardly. These models of </a:t>
            </a:r>
            <a:r>
              <a:rPr lang="en-US" sz="2000" dirty="0" err="1" smtClean="0"/>
              <a:t>Gorter</a:t>
            </a:r>
            <a:r>
              <a:rPr lang="en-US" sz="2000" dirty="0" smtClean="0"/>
              <a:t> and </a:t>
            </a:r>
            <a:r>
              <a:rPr lang="en-US" sz="2000" dirty="0" err="1" smtClean="0"/>
              <a:t>Grendel</a:t>
            </a:r>
            <a:r>
              <a:rPr lang="en-US" sz="2000" dirty="0" smtClean="0"/>
              <a:t> could not explain the proper structure of plasma membrane but they put the foundation of future models of membrane structure.</a:t>
            </a:r>
            <a:endParaRPr lang="en-US" sz="2000" dirty="0"/>
          </a:p>
        </p:txBody>
      </p:sp>
    </p:spTree>
    <p:extLst>
      <p:ext uri="{BB962C8B-B14F-4D97-AF65-F5344CB8AC3E}">
        <p14:creationId xmlns="" xmlns:p14="http://schemas.microsoft.com/office/powerpoint/2010/main" val="2765884815"/>
      </p:ext>
    </p:extLst>
  </p:cSld>
  <p:clrMapOvr>
    <a:masterClrMapping/>
  </p:clrMapOvr>
  <p:transition spd="slow" advClick="0">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3" name="Picture 2">
            <a:extLst>
              <a:ext uri="{FF2B5EF4-FFF2-40B4-BE49-F238E27FC236}">
                <a16:creationId xmlns="" xmlns:a16="http://schemas.microsoft.com/office/drawing/2014/main" id="{27C53DFC-3953-4D5E-B1E9-A2BBDDC4404E}"/>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08794" y="910704"/>
            <a:ext cx="10403848" cy="3311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6324" name="Picture 3">
            <a:extLst>
              <a:ext uri="{FF2B5EF4-FFF2-40B4-BE49-F238E27FC236}">
                <a16:creationId xmlns="" xmlns:a16="http://schemas.microsoft.com/office/drawing/2014/main" id="{99DF5AD7-6DC2-4DBB-A414-092472B8CD59}"/>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08794" y="4153752"/>
            <a:ext cx="11426031" cy="215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1">
            <a:extLst>
              <a:ext uri="{FF2B5EF4-FFF2-40B4-BE49-F238E27FC236}">
                <a16:creationId xmlns="" xmlns:a16="http://schemas.microsoft.com/office/drawing/2014/main" id="{089946DB-D066-4E0D-994E-8DFB340F7433}"/>
              </a:ext>
            </a:extLst>
          </p:cNvPr>
          <p:cNvSpPr txBox="1">
            <a:spLocks noChangeArrowheads="1"/>
          </p:cNvSpPr>
          <p:nvPr/>
        </p:nvSpPr>
        <p:spPr>
          <a:xfrm>
            <a:off x="-1" y="1984"/>
            <a:ext cx="12191999" cy="908720"/>
          </a:xfrm>
          <a:prstGeom prst="rect">
            <a:avLst/>
          </a:prstGeom>
          <a:solidFill>
            <a:srgbClr val="C00000"/>
          </a:solidFill>
        </p:spPr>
        <p:txBody>
          <a:bodyPr/>
          <a:lstStyle/>
          <a:p>
            <a:pPr lvl="0" algn="ctr">
              <a:lnSpc>
                <a:spcPct val="90000"/>
              </a:lnSpc>
              <a:spcBef>
                <a:spcPct val="0"/>
              </a:spcBef>
              <a:defRPr/>
            </a:pPr>
            <a:r>
              <a:rPr lang="en-IN" altLang="en-US" sz="3600" b="1" dirty="0">
                <a:solidFill>
                  <a:schemeClr val="bg1"/>
                </a:solidFill>
              </a:rPr>
              <a:t>Comparison to protein structure</a:t>
            </a:r>
            <a:endParaRPr kumimoji="0" lang="zh-CN" altLang="en-US" sz="3600"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a:extLst>
              <a:ext uri="{FF2B5EF4-FFF2-40B4-BE49-F238E27FC236}">
                <a16:creationId xmlns="" xmlns:a16="http://schemas.microsoft.com/office/drawing/2014/main" id="{0A08389C-F6EA-4840-9117-0BCE6BA6C2BA}"/>
              </a:ext>
            </a:extLst>
          </p:cNvPr>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 xmlns:a16="http://schemas.microsoft.com/office/drawing/2014/main" id="{6C7BB8AF-BD3A-40BB-ABF9-4ADE162EDD7A}"/>
              </a:ext>
            </a:extLst>
          </p:cNvPr>
          <p:cNvPicPr>
            <a:picLocks noChangeAspect="1"/>
          </p:cNvPicPr>
          <p:nvPr/>
        </p:nvPicPr>
        <p:blipFill>
          <a:blip r:embed="rId4"/>
          <a:stretch>
            <a:fillRect/>
          </a:stretch>
        </p:blipFill>
        <p:spPr>
          <a:xfrm>
            <a:off x="-1" y="1984"/>
            <a:ext cx="1504949" cy="90872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2">
            <a:extLst>
              <a:ext uri="{FF2B5EF4-FFF2-40B4-BE49-F238E27FC236}">
                <a16:creationId xmlns="" xmlns:a16="http://schemas.microsoft.com/office/drawing/2014/main" id="{8AE939A6-26CE-4ED0-BD8B-22394A7C1121}"/>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074046" y="1000461"/>
            <a:ext cx="9823450" cy="4077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48" name="Picture 3">
            <a:extLst>
              <a:ext uri="{FF2B5EF4-FFF2-40B4-BE49-F238E27FC236}">
                <a16:creationId xmlns="" xmlns:a16="http://schemas.microsoft.com/office/drawing/2014/main" id="{F8531CEF-349F-4801-936D-CF4BE953040E}"/>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013885" y="5117032"/>
            <a:ext cx="10283766" cy="1339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1">
            <a:extLst>
              <a:ext uri="{FF2B5EF4-FFF2-40B4-BE49-F238E27FC236}">
                <a16:creationId xmlns="" xmlns:a16="http://schemas.microsoft.com/office/drawing/2014/main" id="{19FC5B2B-A5F8-4D41-B0E7-606DA8B83F36}"/>
              </a:ext>
            </a:extLst>
          </p:cNvPr>
          <p:cNvSpPr txBox="1">
            <a:spLocks noChangeArrowheads="1"/>
          </p:cNvSpPr>
          <p:nvPr/>
        </p:nvSpPr>
        <p:spPr>
          <a:xfrm>
            <a:off x="-1" y="1984"/>
            <a:ext cx="12191999" cy="908720"/>
          </a:xfrm>
          <a:prstGeom prst="rect">
            <a:avLst/>
          </a:prstGeom>
          <a:solidFill>
            <a:srgbClr val="C00000"/>
          </a:solidFill>
        </p:spPr>
        <p:txBody>
          <a:bodyPr/>
          <a:lstStyle/>
          <a:p>
            <a:pPr lvl="0" algn="ctr">
              <a:lnSpc>
                <a:spcPct val="90000"/>
              </a:lnSpc>
              <a:spcBef>
                <a:spcPct val="0"/>
              </a:spcBef>
              <a:defRPr/>
            </a:pPr>
            <a:r>
              <a:rPr lang="en-IN" altLang="en-US" sz="4800" b="1" dirty="0">
                <a:solidFill>
                  <a:schemeClr val="bg1"/>
                </a:solidFill>
              </a:rPr>
              <a:t>Base pairing</a:t>
            </a:r>
            <a:endParaRPr kumimoji="0" lang="zh-CN" altLang="en-US" sz="4800"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a:extLst>
              <a:ext uri="{FF2B5EF4-FFF2-40B4-BE49-F238E27FC236}">
                <a16:creationId xmlns="" xmlns:a16="http://schemas.microsoft.com/office/drawing/2014/main" id="{7BC47F62-A88F-42CF-9C50-4EF3F677D99A}"/>
              </a:ext>
            </a:extLst>
          </p:cNvPr>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 xmlns:a16="http://schemas.microsoft.com/office/drawing/2014/main" id="{207DE1D1-DC3B-45C2-972C-695DCB7162C3}"/>
              </a:ext>
            </a:extLst>
          </p:cNvPr>
          <p:cNvPicPr>
            <a:picLocks noChangeAspect="1"/>
          </p:cNvPicPr>
          <p:nvPr/>
        </p:nvPicPr>
        <p:blipFill>
          <a:blip r:embed="rId4"/>
          <a:stretch>
            <a:fillRect/>
          </a:stretch>
        </p:blipFill>
        <p:spPr>
          <a:xfrm>
            <a:off x="-1" y="1984"/>
            <a:ext cx="1504949" cy="90872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19FC5B2B-A5F8-4D41-B0E7-606DA8B83F36}"/>
              </a:ext>
            </a:extLst>
          </p:cNvPr>
          <p:cNvSpPr txBox="1">
            <a:spLocks noChangeArrowheads="1"/>
          </p:cNvSpPr>
          <p:nvPr/>
        </p:nvSpPr>
        <p:spPr>
          <a:xfrm>
            <a:off x="1" y="-109155"/>
            <a:ext cx="12191999" cy="908720"/>
          </a:xfrm>
          <a:prstGeom prst="rect">
            <a:avLst/>
          </a:prstGeom>
          <a:solidFill>
            <a:srgbClr val="C00000"/>
          </a:solidFill>
        </p:spPr>
        <p:txBody>
          <a:bodyPr/>
          <a:lstStyle/>
          <a:p>
            <a:pPr lvl="0" algn="ctr">
              <a:lnSpc>
                <a:spcPct val="90000"/>
              </a:lnSpc>
              <a:spcBef>
                <a:spcPct val="0"/>
              </a:spcBef>
              <a:defRPr/>
            </a:pPr>
            <a:r>
              <a:rPr kumimoji="0" lang="en-US" altLang="zh-CN" sz="3600" b="1" i="0" u="none" strike="noStrike" kern="1200" cap="none" spc="0" normalizeH="0" baseline="0" noProof="0" dirty="0">
                <a:ln>
                  <a:noFill/>
                </a:ln>
                <a:solidFill>
                  <a:schemeClr val="bg1"/>
                </a:solidFill>
                <a:effectLst/>
                <a:uLnTx/>
                <a:uFillTx/>
                <a:latin typeface="Tinos"/>
                <a:ea typeface="+mj-ea"/>
                <a:cs typeface="+mj-cs"/>
              </a:rPr>
              <a:t>Central Dogma</a:t>
            </a:r>
            <a:endParaRPr kumimoji="0" lang="zh-CN" altLang="en-US" sz="3600"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a:extLst>
              <a:ext uri="{FF2B5EF4-FFF2-40B4-BE49-F238E27FC236}">
                <a16:creationId xmlns="" xmlns:a16="http://schemas.microsoft.com/office/drawing/2014/main" id="{7BC47F62-A88F-42CF-9C50-4EF3F677D99A}"/>
              </a:ext>
            </a:extLst>
          </p:cNvPr>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 xmlns:a16="http://schemas.microsoft.com/office/drawing/2014/main" id="{207DE1D1-DC3B-45C2-972C-695DCB7162C3}"/>
              </a:ext>
            </a:extLst>
          </p:cNvPr>
          <p:cNvPicPr>
            <a:picLocks noChangeAspect="1"/>
          </p:cNvPicPr>
          <p:nvPr/>
        </p:nvPicPr>
        <p:blipFill>
          <a:blip r:embed="rId2"/>
          <a:stretch>
            <a:fillRect/>
          </a:stretch>
        </p:blipFill>
        <p:spPr>
          <a:xfrm>
            <a:off x="-1" y="-105596"/>
            <a:ext cx="1504949" cy="908720"/>
          </a:xfrm>
          <a:prstGeom prst="rect">
            <a:avLst/>
          </a:prstGeom>
        </p:spPr>
      </p:pic>
      <p:pic>
        <p:nvPicPr>
          <p:cNvPr id="4" name="Picture 3">
            <a:extLst>
              <a:ext uri="{FF2B5EF4-FFF2-40B4-BE49-F238E27FC236}">
                <a16:creationId xmlns="" xmlns:a16="http://schemas.microsoft.com/office/drawing/2014/main" id="{AA0C38B0-1A01-4B4D-AB48-3352B705A9AE}"/>
              </a:ext>
            </a:extLst>
          </p:cNvPr>
          <p:cNvPicPr>
            <a:picLocks noChangeAspect="1"/>
          </p:cNvPicPr>
          <p:nvPr/>
        </p:nvPicPr>
        <p:blipFill>
          <a:blip r:embed="rId3"/>
          <a:stretch>
            <a:fillRect/>
          </a:stretch>
        </p:blipFill>
        <p:spPr>
          <a:xfrm>
            <a:off x="5061998" y="999158"/>
            <a:ext cx="7026265" cy="5059277"/>
          </a:xfrm>
          <a:prstGeom prst="rect">
            <a:avLst/>
          </a:prstGeom>
        </p:spPr>
      </p:pic>
      <p:pic>
        <p:nvPicPr>
          <p:cNvPr id="8" name="Picture 7">
            <a:extLst>
              <a:ext uri="{FF2B5EF4-FFF2-40B4-BE49-F238E27FC236}">
                <a16:creationId xmlns="" xmlns:a16="http://schemas.microsoft.com/office/drawing/2014/main" id="{820C22E4-7512-4884-87A8-F5935C15E08B}"/>
              </a:ext>
            </a:extLst>
          </p:cNvPr>
          <p:cNvPicPr>
            <a:picLocks noChangeAspect="1"/>
          </p:cNvPicPr>
          <p:nvPr/>
        </p:nvPicPr>
        <p:blipFill>
          <a:blip r:embed="rId4"/>
          <a:stretch>
            <a:fillRect/>
          </a:stretch>
        </p:blipFill>
        <p:spPr>
          <a:xfrm>
            <a:off x="299085" y="3357727"/>
            <a:ext cx="4762913" cy="2789162"/>
          </a:xfrm>
          <a:prstGeom prst="rect">
            <a:avLst/>
          </a:prstGeom>
        </p:spPr>
      </p:pic>
      <p:sp>
        <p:nvSpPr>
          <p:cNvPr id="13" name="TextBox 12">
            <a:extLst>
              <a:ext uri="{FF2B5EF4-FFF2-40B4-BE49-F238E27FC236}">
                <a16:creationId xmlns="" xmlns:a16="http://schemas.microsoft.com/office/drawing/2014/main" id="{56189C03-E46F-4C11-A91F-5D47FC9E38A5}"/>
              </a:ext>
            </a:extLst>
          </p:cNvPr>
          <p:cNvSpPr txBox="1"/>
          <p:nvPr/>
        </p:nvSpPr>
        <p:spPr>
          <a:xfrm>
            <a:off x="389932" y="910704"/>
            <a:ext cx="4225099" cy="1915909"/>
          </a:xfrm>
          <a:prstGeom prst="rect">
            <a:avLst/>
          </a:prstGeom>
          <a:noFill/>
        </p:spPr>
        <p:txBody>
          <a:bodyPr wrap="square">
            <a:spAutoFit/>
          </a:bodyPr>
          <a:lstStyle/>
          <a:p>
            <a:pPr algn="l"/>
            <a:endParaRPr lang="en-US" sz="1050" b="0" i="0" u="none" strike="noStrike" baseline="0" dirty="0">
              <a:solidFill>
                <a:srgbClr val="000000"/>
              </a:solidFill>
              <a:latin typeface="Times New Roman" panose="02020603050405020304" pitchFamily="18" charset="0"/>
            </a:endParaRPr>
          </a:p>
          <a:p>
            <a:r>
              <a:rPr lang="en-US" sz="1800" b="0" i="0" u="none" strike="noStrike" baseline="0" dirty="0">
                <a:latin typeface="Times New Roman" panose="02020603050405020304" pitchFamily="18" charset="0"/>
              </a:rPr>
              <a:t>The '</a:t>
            </a:r>
            <a:r>
              <a:rPr lang="en-US" sz="1800" b="1" i="0" u="none" strike="noStrike" baseline="0" dirty="0">
                <a:latin typeface="Times New Roman" panose="02020603050405020304" pitchFamily="18" charset="0"/>
              </a:rPr>
              <a:t>Central Dogma</a:t>
            </a:r>
            <a:r>
              <a:rPr lang="en-US" sz="1800" b="0" i="0" u="none" strike="noStrike" baseline="0" dirty="0">
                <a:latin typeface="Times New Roman" panose="02020603050405020304" pitchFamily="18" charset="0"/>
              </a:rPr>
              <a:t>' is the process by which the instructions in DNA are converted into a functional product. It was first proposed in 1958 by Francis Crick, discoverer of the structure of </a:t>
            </a:r>
            <a:r>
              <a:rPr lang="en-US" sz="1800" b="0" i="0" u="none" strike="noStrike" baseline="0" dirty="0" err="1">
                <a:latin typeface="Times New Roman" panose="02020603050405020304" pitchFamily="18" charset="0"/>
              </a:rPr>
              <a:t>DNA.Jan</a:t>
            </a:r>
            <a:r>
              <a:rPr lang="en-US" sz="1800" b="0" i="0" u="none" strike="noStrike" baseline="0" dirty="0">
                <a:latin typeface="Times New Roman" panose="02020603050405020304" pitchFamily="18" charset="0"/>
              </a:rPr>
              <a:t> 25, 2016 </a:t>
            </a:r>
            <a:endParaRPr lang="en-US" dirty="0"/>
          </a:p>
        </p:txBody>
      </p:sp>
    </p:spTree>
    <p:extLst>
      <p:ext uri="{BB962C8B-B14F-4D97-AF65-F5344CB8AC3E}">
        <p14:creationId xmlns="" xmlns:p14="http://schemas.microsoft.com/office/powerpoint/2010/main" val="7015592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 xmlns:a16="http://schemas.microsoft.com/office/drawing/2014/main" id="{2E8ABAFE-B6B6-4EBA-9EB4-66FCF55ABAFA}"/>
              </a:ext>
            </a:extLst>
          </p:cNvPr>
          <p:cNvSpPr>
            <a:spLocks noGrp="1"/>
          </p:cNvSpPr>
          <p:nvPr>
            <p:ph type="title"/>
          </p:nvPr>
        </p:nvSpPr>
        <p:spPr>
          <a:xfrm>
            <a:off x="336395" y="1285295"/>
            <a:ext cx="10515600" cy="1325563"/>
          </a:xfrm>
        </p:spPr>
        <p:txBody>
          <a:bodyPr/>
          <a:lstStyle/>
          <a:p>
            <a:pPr eaLnBrk="1" hangingPunct="1"/>
            <a:r>
              <a:rPr lang="en-IN" altLang="en-US" dirty="0"/>
              <a:t>Lipids</a:t>
            </a:r>
          </a:p>
        </p:txBody>
      </p:sp>
      <p:sp>
        <p:nvSpPr>
          <p:cNvPr id="58371" name="Content Placeholder 2">
            <a:extLst>
              <a:ext uri="{FF2B5EF4-FFF2-40B4-BE49-F238E27FC236}">
                <a16:creationId xmlns="" xmlns:a16="http://schemas.microsoft.com/office/drawing/2014/main" id="{013D6436-3321-4F76-8C03-7D3352015262}"/>
              </a:ext>
            </a:extLst>
          </p:cNvPr>
          <p:cNvSpPr>
            <a:spLocks noGrp="1"/>
          </p:cNvSpPr>
          <p:nvPr>
            <p:ph idx="1"/>
          </p:nvPr>
        </p:nvSpPr>
        <p:spPr>
          <a:xfrm>
            <a:off x="1676400" y="1513391"/>
            <a:ext cx="10515600" cy="4351338"/>
          </a:xfrm>
        </p:spPr>
        <p:txBody>
          <a:bodyPr/>
          <a:lstStyle/>
          <a:p>
            <a:pPr eaLnBrk="1" hangingPunct="1"/>
            <a:r>
              <a:rPr lang="en-IN" altLang="en-US" dirty="0"/>
              <a:t>A </a:t>
            </a:r>
            <a:r>
              <a:rPr lang="en-IN" altLang="en-US" b="1" dirty="0"/>
              <a:t>lipid </a:t>
            </a:r>
            <a:r>
              <a:rPr lang="en-IN" altLang="en-US" b="1" i="1" dirty="0"/>
              <a:t>is an organic compound found in </a:t>
            </a:r>
            <a:r>
              <a:rPr lang="en-IN" altLang="en-US" i="1" dirty="0"/>
              <a:t>living organisms that is insoluble (or only sparingly soluble) in water but soluble in nonpolar organic solvents.</a:t>
            </a:r>
            <a:endParaRPr lang="en-IN" altLang="en-US" dirty="0"/>
          </a:p>
        </p:txBody>
      </p:sp>
      <p:pic>
        <p:nvPicPr>
          <p:cNvPr id="58372" name="Picture 2">
            <a:extLst>
              <a:ext uri="{FF2B5EF4-FFF2-40B4-BE49-F238E27FC236}">
                <a16:creationId xmlns="" xmlns:a16="http://schemas.microsoft.com/office/drawing/2014/main" id="{FAB44F12-62E0-405A-8598-13015298CC83}"/>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74825" y="3933825"/>
            <a:ext cx="8656638" cy="215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1">
            <a:extLst>
              <a:ext uri="{FF2B5EF4-FFF2-40B4-BE49-F238E27FC236}">
                <a16:creationId xmlns="" xmlns:a16="http://schemas.microsoft.com/office/drawing/2014/main" id="{FB4C45E6-685F-470A-BD33-B49507CF459A}"/>
              </a:ext>
            </a:extLst>
          </p:cNvPr>
          <p:cNvSpPr txBox="1">
            <a:spLocks noChangeArrowheads="1"/>
          </p:cNvSpPr>
          <p:nvPr/>
        </p:nvSpPr>
        <p:spPr>
          <a:xfrm>
            <a:off x="-1" y="1984"/>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a:extLst>
              <a:ext uri="{FF2B5EF4-FFF2-40B4-BE49-F238E27FC236}">
                <a16:creationId xmlns="" xmlns:a16="http://schemas.microsoft.com/office/drawing/2014/main" id="{0C8802F7-1ACA-40F1-A6E0-AAE8B2384AA9}"/>
              </a:ext>
            </a:extLst>
          </p:cNvPr>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 xmlns:a16="http://schemas.microsoft.com/office/drawing/2014/main" id="{4B647D66-2C58-49B0-98CB-39EDE428942A}"/>
              </a:ext>
            </a:extLst>
          </p:cNvPr>
          <p:cNvPicPr>
            <a:picLocks noChangeAspect="1"/>
          </p:cNvPicPr>
          <p:nvPr/>
        </p:nvPicPr>
        <p:blipFill>
          <a:blip r:embed="rId3"/>
          <a:stretch>
            <a:fillRect/>
          </a:stretch>
        </p:blipFill>
        <p:spPr>
          <a:xfrm>
            <a:off x="-1" y="1984"/>
            <a:ext cx="1504949" cy="90872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 xmlns:a16="http://schemas.microsoft.com/office/drawing/2014/main" id="{0173BBF7-F5F3-46E9-A098-0193A4CCE8FC}"/>
              </a:ext>
            </a:extLst>
          </p:cNvPr>
          <p:cNvSpPr>
            <a:spLocks noGrp="1"/>
          </p:cNvSpPr>
          <p:nvPr>
            <p:ph type="title"/>
          </p:nvPr>
        </p:nvSpPr>
        <p:spPr/>
        <p:txBody>
          <a:bodyPr/>
          <a:lstStyle/>
          <a:p>
            <a:pPr eaLnBrk="1" hangingPunct="1"/>
            <a:r>
              <a:rPr lang="en-IN" altLang="en-US"/>
              <a:t>Lipids</a:t>
            </a:r>
          </a:p>
        </p:txBody>
      </p:sp>
      <p:pic>
        <p:nvPicPr>
          <p:cNvPr id="59395" name="Picture 2">
            <a:extLst>
              <a:ext uri="{FF2B5EF4-FFF2-40B4-BE49-F238E27FC236}">
                <a16:creationId xmlns="" xmlns:a16="http://schemas.microsoft.com/office/drawing/2014/main" id="{C9B4455D-07F0-4DC5-9B23-D2C5191399B8}"/>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05931" y="449637"/>
            <a:ext cx="6180138" cy="5386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itle 1">
            <a:extLst>
              <a:ext uri="{FF2B5EF4-FFF2-40B4-BE49-F238E27FC236}">
                <a16:creationId xmlns="" xmlns:a16="http://schemas.microsoft.com/office/drawing/2014/main" id="{70F51AB0-F776-4BB7-AEC6-C57CA9AEEF3C}"/>
              </a:ext>
            </a:extLst>
          </p:cNvPr>
          <p:cNvSpPr txBox="1">
            <a:spLocks noChangeArrowheads="1"/>
          </p:cNvSpPr>
          <p:nvPr/>
        </p:nvSpPr>
        <p:spPr>
          <a:xfrm>
            <a:off x="-1" y="1984"/>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5" name="Title 1">
            <a:extLst>
              <a:ext uri="{FF2B5EF4-FFF2-40B4-BE49-F238E27FC236}">
                <a16:creationId xmlns="" xmlns:a16="http://schemas.microsoft.com/office/drawing/2014/main" id="{C547D69E-8756-4C82-B03D-F5306F88BCC6}"/>
              </a:ext>
            </a:extLst>
          </p:cNvPr>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 xmlns:a16="http://schemas.microsoft.com/office/drawing/2014/main" id="{0AA5BAB9-704C-495A-B729-0439CB6D2974}"/>
              </a:ext>
            </a:extLst>
          </p:cNvPr>
          <p:cNvPicPr>
            <a:picLocks noChangeAspect="1"/>
          </p:cNvPicPr>
          <p:nvPr/>
        </p:nvPicPr>
        <p:blipFill>
          <a:blip r:embed="rId3"/>
          <a:stretch>
            <a:fillRect/>
          </a:stretch>
        </p:blipFill>
        <p:spPr>
          <a:xfrm>
            <a:off x="-1" y="1984"/>
            <a:ext cx="1504949" cy="90872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a:extLst>
              <a:ext uri="{FF2B5EF4-FFF2-40B4-BE49-F238E27FC236}">
                <a16:creationId xmlns="" xmlns:a16="http://schemas.microsoft.com/office/drawing/2014/main" id="{A53BCD33-DD70-4446-8750-D00A8E8972A4}"/>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74825" y="2060576"/>
            <a:ext cx="8281988" cy="4105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419" name="Picture 3">
            <a:extLst>
              <a:ext uri="{FF2B5EF4-FFF2-40B4-BE49-F238E27FC236}">
                <a16:creationId xmlns="" xmlns:a16="http://schemas.microsoft.com/office/drawing/2014/main" id="{FCEA4A4D-470C-484B-ABE7-DD5031AEDF53}"/>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855409" y="1348137"/>
            <a:ext cx="5759450" cy="574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itle 1">
            <a:extLst>
              <a:ext uri="{FF2B5EF4-FFF2-40B4-BE49-F238E27FC236}">
                <a16:creationId xmlns="" xmlns:a16="http://schemas.microsoft.com/office/drawing/2014/main" id="{8056428C-A6D6-4B64-AE57-CA4074E55105}"/>
              </a:ext>
            </a:extLst>
          </p:cNvPr>
          <p:cNvSpPr txBox="1">
            <a:spLocks noChangeArrowheads="1"/>
          </p:cNvSpPr>
          <p:nvPr/>
        </p:nvSpPr>
        <p:spPr>
          <a:xfrm>
            <a:off x="-1" y="1984"/>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5" name="Title 1">
            <a:extLst>
              <a:ext uri="{FF2B5EF4-FFF2-40B4-BE49-F238E27FC236}">
                <a16:creationId xmlns="" xmlns:a16="http://schemas.microsoft.com/office/drawing/2014/main" id="{1716BC4E-7E3F-41AC-A6DE-B251785BB352}"/>
              </a:ext>
            </a:extLst>
          </p:cNvPr>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 xmlns:a16="http://schemas.microsoft.com/office/drawing/2014/main" id="{E5737570-C6F5-4A4D-B8DF-736E1C6FEF7E}"/>
              </a:ext>
            </a:extLst>
          </p:cNvPr>
          <p:cNvPicPr>
            <a:picLocks noChangeAspect="1"/>
          </p:cNvPicPr>
          <p:nvPr/>
        </p:nvPicPr>
        <p:blipFill>
          <a:blip r:embed="rId4"/>
          <a:stretch>
            <a:fillRect/>
          </a:stretch>
        </p:blipFill>
        <p:spPr>
          <a:xfrm>
            <a:off x="-1" y="1984"/>
            <a:ext cx="1504949" cy="90872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3">
            <a:extLst>
              <a:ext uri="{FF2B5EF4-FFF2-40B4-BE49-F238E27FC236}">
                <a16:creationId xmlns="" xmlns:a16="http://schemas.microsoft.com/office/drawing/2014/main" id="{B6704C24-0A38-4D64-929A-6872D2F35027}"/>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00375" y="908051"/>
            <a:ext cx="5759450" cy="574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43" name="Picture 2">
            <a:extLst>
              <a:ext uri="{FF2B5EF4-FFF2-40B4-BE49-F238E27FC236}">
                <a16:creationId xmlns="" xmlns:a16="http://schemas.microsoft.com/office/drawing/2014/main" id="{B2769A5C-6289-4359-A244-04B4D3F6C0C5}"/>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351090" y="1427459"/>
            <a:ext cx="7149750" cy="51924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itle 1">
            <a:extLst>
              <a:ext uri="{FF2B5EF4-FFF2-40B4-BE49-F238E27FC236}">
                <a16:creationId xmlns="" xmlns:a16="http://schemas.microsoft.com/office/drawing/2014/main" id="{9648084B-69FA-445A-826E-32D6624B65E1}"/>
              </a:ext>
            </a:extLst>
          </p:cNvPr>
          <p:cNvSpPr txBox="1">
            <a:spLocks noChangeArrowheads="1"/>
          </p:cNvSpPr>
          <p:nvPr/>
        </p:nvSpPr>
        <p:spPr>
          <a:xfrm>
            <a:off x="-1" y="1984"/>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5" name="Title 1">
            <a:extLst>
              <a:ext uri="{FF2B5EF4-FFF2-40B4-BE49-F238E27FC236}">
                <a16:creationId xmlns="" xmlns:a16="http://schemas.microsoft.com/office/drawing/2014/main" id="{57412DB2-661D-40C0-9C3E-BC5A45700E5D}"/>
              </a:ext>
            </a:extLst>
          </p:cNvPr>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 xmlns:a16="http://schemas.microsoft.com/office/drawing/2014/main" id="{D10854F1-37BE-4706-A232-DAD2276B69D9}"/>
              </a:ext>
            </a:extLst>
          </p:cNvPr>
          <p:cNvPicPr>
            <a:picLocks noChangeAspect="1"/>
          </p:cNvPicPr>
          <p:nvPr/>
        </p:nvPicPr>
        <p:blipFill>
          <a:blip r:embed="rId4"/>
          <a:stretch>
            <a:fillRect/>
          </a:stretch>
        </p:blipFill>
        <p:spPr>
          <a:xfrm>
            <a:off x="-1" y="1984"/>
            <a:ext cx="1504949" cy="90872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 xmlns:a16="http://schemas.microsoft.com/office/drawing/2014/main" id="{72A1D0A6-37D3-4C91-8E2C-92E47D6E8426}"/>
              </a:ext>
            </a:extLst>
          </p:cNvPr>
          <p:cNvSpPr>
            <a:spLocks noGrp="1"/>
          </p:cNvSpPr>
          <p:nvPr>
            <p:ph type="title"/>
          </p:nvPr>
        </p:nvSpPr>
        <p:spPr>
          <a:xfrm>
            <a:off x="417092" y="476605"/>
            <a:ext cx="10515600" cy="1325563"/>
          </a:xfrm>
        </p:spPr>
        <p:txBody>
          <a:bodyPr/>
          <a:lstStyle/>
          <a:p>
            <a:pPr eaLnBrk="1" hangingPunct="1"/>
            <a:r>
              <a:rPr lang="en-IN" altLang="en-US" dirty="0"/>
              <a:t>Phospholipid</a:t>
            </a:r>
          </a:p>
        </p:txBody>
      </p:sp>
      <p:pic>
        <p:nvPicPr>
          <p:cNvPr id="62467" name="Picture 2">
            <a:extLst>
              <a:ext uri="{FF2B5EF4-FFF2-40B4-BE49-F238E27FC236}">
                <a16:creationId xmlns="" xmlns:a16="http://schemas.microsoft.com/office/drawing/2014/main" id="{E1CBB6D9-8D15-4046-8496-53A1495CCF29}"/>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22439" y="1341438"/>
            <a:ext cx="8766175" cy="5351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itle 1">
            <a:extLst>
              <a:ext uri="{FF2B5EF4-FFF2-40B4-BE49-F238E27FC236}">
                <a16:creationId xmlns="" xmlns:a16="http://schemas.microsoft.com/office/drawing/2014/main" id="{405EDBD3-0617-4F88-8FE6-FF0AD4860E68}"/>
              </a:ext>
            </a:extLst>
          </p:cNvPr>
          <p:cNvSpPr txBox="1">
            <a:spLocks noChangeArrowheads="1"/>
          </p:cNvSpPr>
          <p:nvPr/>
        </p:nvSpPr>
        <p:spPr>
          <a:xfrm>
            <a:off x="-1" y="1984"/>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5" name="Title 1">
            <a:extLst>
              <a:ext uri="{FF2B5EF4-FFF2-40B4-BE49-F238E27FC236}">
                <a16:creationId xmlns="" xmlns:a16="http://schemas.microsoft.com/office/drawing/2014/main" id="{6F462D5A-6581-43BF-946E-B64900079ECD}"/>
              </a:ext>
            </a:extLst>
          </p:cNvPr>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 xmlns:a16="http://schemas.microsoft.com/office/drawing/2014/main" id="{75430E7E-5306-4A1E-A964-17741E169B7F}"/>
              </a:ext>
            </a:extLst>
          </p:cNvPr>
          <p:cNvPicPr>
            <a:picLocks noChangeAspect="1"/>
          </p:cNvPicPr>
          <p:nvPr/>
        </p:nvPicPr>
        <p:blipFill>
          <a:blip r:embed="rId3"/>
          <a:stretch>
            <a:fillRect/>
          </a:stretch>
        </p:blipFill>
        <p:spPr>
          <a:xfrm>
            <a:off x="-1" y="1984"/>
            <a:ext cx="1504949" cy="90872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 xmlns:a16="http://schemas.microsoft.com/office/drawing/2014/main" id="{238C1E7D-5C24-42A4-8DD7-AC766DE711A3}"/>
              </a:ext>
            </a:extLst>
          </p:cNvPr>
          <p:cNvSpPr>
            <a:spLocks noGrp="1"/>
          </p:cNvSpPr>
          <p:nvPr>
            <p:ph type="title"/>
          </p:nvPr>
        </p:nvSpPr>
        <p:spPr>
          <a:xfrm>
            <a:off x="688511" y="836342"/>
            <a:ext cx="10515600" cy="1325563"/>
          </a:xfrm>
        </p:spPr>
        <p:txBody>
          <a:bodyPr/>
          <a:lstStyle/>
          <a:p>
            <a:pPr eaLnBrk="1" hangingPunct="1"/>
            <a:r>
              <a:rPr lang="en-IN" altLang="en-US" dirty="0"/>
              <a:t>Glycerophospholipid</a:t>
            </a:r>
          </a:p>
        </p:txBody>
      </p:sp>
      <p:pic>
        <p:nvPicPr>
          <p:cNvPr id="63491" name="Picture 2">
            <a:extLst>
              <a:ext uri="{FF2B5EF4-FFF2-40B4-BE49-F238E27FC236}">
                <a16:creationId xmlns="" xmlns:a16="http://schemas.microsoft.com/office/drawing/2014/main" id="{F8293E42-BEC4-4B80-93A2-AD12FBDD92E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16768" y="1750741"/>
            <a:ext cx="9940763" cy="45759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itle 1">
            <a:extLst>
              <a:ext uri="{FF2B5EF4-FFF2-40B4-BE49-F238E27FC236}">
                <a16:creationId xmlns="" xmlns:a16="http://schemas.microsoft.com/office/drawing/2014/main" id="{AE9029BE-0D8D-4119-BE68-CD74650E5899}"/>
              </a:ext>
            </a:extLst>
          </p:cNvPr>
          <p:cNvSpPr txBox="1">
            <a:spLocks noChangeArrowheads="1"/>
          </p:cNvSpPr>
          <p:nvPr/>
        </p:nvSpPr>
        <p:spPr>
          <a:xfrm>
            <a:off x="-1" y="1984"/>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5" name="Title 1">
            <a:extLst>
              <a:ext uri="{FF2B5EF4-FFF2-40B4-BE49-F238E27FC236}">
                <a16:creationId xmlns="" xmlns:a16="http://schemas.microsoft.com/office/drawing/2014/main" id="{70DAE437-4BDE-4207-9489-1724618E0B41}"/>
              </a:ext>
            </a:extLst>
          </p:cNvPr>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 xmlns:a16="http://schemas.microsoft.com/office/drawing/2014/main" id="{7F3D3210-BA6A-44DB-8288-4456AD9A0F71}"/>
              </a:ext>
            </a:extLst>
          </p:cNvPr>
          <p:cNvPicPr>
            <a:picLocks noChangeAspect="1"/>
          </p:cNvPicPr>
          <p:nvPr/>
        </p:nvPicPr>
        <p:blipFill>
          <a:blip r:embed="rId3"/>
          <a:stretch>
            <a:fillRect/>
          </a:stretch>
        </p:blipFill>
        <p:spPr>
          <a:xfrm>
            <a:off x="-1" y="1984"/>
            <a:ext cx="1504949" cy="90872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 xmlns:a16="http://schemas.microsoft.com/office/drawing/2014/main" id="{2D7795FF-7CFB-4ED8-8D17-3CA1163A3D5A}"/>
              </a:ext>
            </a:extLst>
          </p:cNvPr>
          <p:cNvSpPr>
            <a:spLocks noGrp="1"/>
          </p:cNvSpPr>
          <p:nvPr>
            <p:ph type="title"/>
          </p:nvPr>
        </p:nvSpPr>
        <p:spPr>
          <a:xfrm>
            <a:off x="622300" y="463290"/>
            <a:ext cx="10515600" cy="1325563"/>
          </a:xfrm>
        </p:spPr>
        <p:txBody>
          <a:bodyPr/>
          <a:lstStyle/>
          <a:p>
            <a:pPr eaLnBrk="1" hangingPunct="1"/>
            <a:r>
              <a:rPr lang="en-IN" altLang="en-US" dirty="0" err="1"/>
              <a:t>Sphingophospholipds</a:t>
            </a:r>
            <a:endParaRPr lang="en-IN" altLang="en-US" dirty="0"/>
          </a:p>
        </p:txBody>
      </p:sp>
      <p:pic>
        <p:nvPicPr>
          <p:cNvPr id="64515" name="Picture 2">
            <a:extLst>
              <a:ext uri="{FF2B5EF4-FFF2-40B4-BE49-F238E27FC236}">
                <a16:creationId xmlns="" xmlns:a16="http://schemas.microsoft.com/office/drawing/2014/main" id="{FAB2F26F-FE74-4793-84CC-98BC4FF2C7A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08221" y="1500475"/>
            <a:ext cx="8712200" cy="2663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4516" name="Picture 3">
            <a:extLst>
              <a:ext uri="{FF2B5EF4-FFF2-40B4-BE49-F238E27FC236}">
                <a16:creationId xmlns="" xmlns:a16="http://schemas.microsoft.com/office/drawing/2014/main" id="{0F40D1F0-C1CC-4277-9DCD-414B471C2A55}"/>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774826" y="4005263"/>
            <a:ext cx="3529013" cy="2424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1">
            <a:extLst>
              <a:ext uri="{FF2B5EF4-FFF2-40B4-BE49-F238E27FC236}">
                <a16:creationId xmlns="" xmlns:a16="http://schemas.microsoft.com/office/drawing/2014/main" id="{F09744AC-83F8-4F45-BC41-F3A62A2BC1E0}"/>
              </a:ext>
            </a:extLst>
          </p:cNvPr>
          <p:cNvSpPr txBox="1">
            <a:spLocks noChangeArrowheads="1"/>
          </p:cNvSpPr>
          <p:nvPr/>
        </p:nvSpPr>
        <p:spPr>
          <a:xfrm>
            <a:off x="-1" y="1984"/>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a:extLst>
              <a:ext uri="{FF2B5EF4-FFF2-40B4-BE49-F238E27FC236}">
                <a16:creationId xmlns="" xmlns:a16="http://schemas.microsoft.com/office/drawing/2014/main" id="{1BD9F8CA-0078-4DBD-802A-436AC5CF38A1}"/>
              </a:ext>
            </a:extLst>
          </p:cNvPr>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 xmlns:a16="http://schemas.microsoft.com/office/drawing/2014/main" id="{5C141AE5-DD8C-48BF-AFF8-13320CDFFEFE}"/>
              </a:ext>
            </a:extLst>
          </p:cNvPr>
          <p:cNvPicPr>
            <a:picLocks noChangeAspect="1"/>
          </p:cNvPicPr>
          <p:nvPr/>
        </p:nvPicPr>
        <p:blipFill>
          <a:blip r:embed="rId4"/>
          <a:stretch>
            <a:fillRect/>
          </a:stretch>
        </p:blipFill>
        <p:spPr>
          <a:xfrm>
            <a:off x="-1" y="1984"/>
            <a:ext cx="1504949" cy="9087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28600"/>
            <a:ext cx="11480800" cy="2031325"/>
          </a:xfrm>
          <a:prstGeom prst="rect">
            <a:avLst/>
          </a:prstGeom>
        </p:spPr>
        <p:txBody>
          <a:bodyPr wrap="square">
            <a:spAutoFit/>
          </a:bodyPr>
          <a:lstStyle/>
          <a:p>
            <a:pPr marL="350838" indent="-350838" algn="just">
              <a:tabLst>
                <a:tab pos="1257300" algn="l"/>
              </a:tabLst>
            </a:pPr>
            <a:r>
              <a:rPr lang="en-US" sz="2800" b="1" dirty="0" smtClean="0"/>
              <a:t>2 </a:t>
            </a:r>
            <a:r>
              <a:rPr lang="en-US" sz="2800" b="1" dirty="0" err="1" smtClean="0"/>
              <a:t>Danielli</a:t>
            </a:r>
            <a:r>
              <a:rPr lang="en-US" sz="2800" b="1" dirty="0" smtClean="0"/>
              <a:t> and </a:t>
            </a:r>
            <a:r>
              <a:rPr lang="en-US" sz="2800" b="1" dirty="0" err="1" smtClean="0"/>
              <a:t>Davson</a:t>
            </a:r>
            <a:r>
              <a:rPr lang="en-US" sz="2800" b="1" dirty="0" smtClean="0"/>
              <a:t> model (1935)- </a:t>
            </a:r>
            <a:r>
              <a:rPr lang="en-US" sz="2000" dirty="0" smtClean="0"/>
              <a:t>James </a:t>
            </a:r>
            <a:r>
              <a:rPr lang="en-US" sz="2000" dirty="0" err="1" smtClean="0"/>
              <a:t>Danielli</a:t>
            </a:r>
            <a:r>
              <a:rPr lang="en-US" sz="2000" dirty="0" smtClean="0"/>
              <a:t> and Hugh </a:t>
            </a:r>
            <a:r>
              <a:rPr lang="en-US" sz="2000" dirty="0" err="1" smtClean="0"/>
              <a:t>Davson</a:t>
            </a:r>
            <a:r>
              <a:rPr lang="en-US" sz="2000" dirty="0" smtClean="0"/>
              <a:t> proposed a </a:t>
            </a:r>
            <a:r>
              <a:rPr lang="en-US" sz="2000" dirty="0" smtClean="0">
                <a:solidFill>
                  <a:srgbClr val="FF0000"/>
                </a:solidFill>
              </a:rPr>
              <a:t>sandwich model or lamellar theory </a:t>
            </a:r>
            <a:r>
              <a:rPr lang="en-US" sz="2000" dirty="0" smtClean="0"/>
              <a:t>in which the </a:t>
            </a:r>
            <a:r>
              <a:rPr lang="en-US" sz="2000" dirty="0" err="1" smtClean="0"/>
              <a:t>phospholipid</a:t>
            </a:r>
            <a:r>
              <a:rPr lang="en-US" sz="2000" dirty="0" smtClean="0"/>
              <a:t> </a:t>
            </a:r>
            <a:r>
              <a:rPr lang="en-US" sz="2000" dirty="0" err="1" smtClean="0"/>
              <a:t>bilayer</a:t>
            </a:r>
            <a:r>
              <a:rPr lang="en-US" sz="2000" dirty="0" smtClean="0"/>
              <a:t> lies between </a:t>
            </a:r>
            <a:r>
              <a:rPr lang="en-US" sz="2000" dirty="0" smtClean="0">
                <a:solidFill>
                  <a:srgbClr val="FF0000"/>
                </a:solidFill>
              </a:rPr>
              <a:t>two </a:t>
            </a:r>
            <a:r>
              <a:rPr lang="en-US" sz="2000" dirty="0" err="1" smtClean="0">
                <a:solidFill>
                  <a:srgbClr val="FF0000"/>
                </a:solidFill>
              </a:rPr>
              <a:t>monolayers</a:t>
            </a:r>
            <a:r>
              <a:rPr lang="en-US" sz="2000" dirty="0" smtClean="0">
                <a:solidFill>
                  <a:srgbClr val="FF0000"/>
                </a:solidFill>
              </a:rPr>
              <a:t> </a:t>
            </a:r>
            <a:r>
              <a:rPr lang="en-US" sz="2000" dirty="0" smtClean="0"/>
              <a:t>of globular proteins.</a:t>
            </a:r>
          </a:p>
          <a:p>
            <a:pPr marL="350838" indent="-350838" algn="just">
              <a:buFontTx/>
              <a:buChar char="•"/>
              <a:tabLst>
                <a:tab pos="1257300" algn="l"/>
              </a:tabLst>
            </a:pPr>
            <a:r>
              <a:rPr lang="en-US" sz="2000" dirty="0" err="1" smtClean="0"/>
              <a:t>Danielli</a:t>
            </a:r>
            <a:r>
              <a:rPr lang="en-US" sz="2000" dirty="0" smtClean="0"/>
              <a:t> and </a:t>
            </a:r>
            <a:r>
              <a:rPr lang="en-US" sz="2000" dirty="0" err="1" smtClean="0"/>
              <a:t>Davson</a:t>
            </a:r>
            <a:r>
              <a:rPr lang="en-US" sz="2000" dirty="0" smtClean="0"/>
              <a:t> model was the first attempt to describe membrane structure in terms of molecules and to relate the structure to biological and chemical properties.</a:t>
            </a:r>
          </a:p>
          <a:p>
            <a:pPr marL="350838" indent="-350838" algn="just">
              <a:buFontTx/>
              <a:buChar char="•"/>
              <a:tabLst>
                <a:tab pos="1257300" algn="l"/>
              </a:tabLst>
            </a:pPr>
            <a:endParaRPr lang="en-US" dirty="0" smtClean="0"/>
          </a:p>
        </p:txBody>
      </p:sp>
      <p:pic>
        <p:nvPicPr>
          <p:cNvPr id="3" name="Picture 6" descr="Image result for davson danielli model">
            <a:extLst>
              <a:ext uri="{FF2B5EF4-FFF2-40B4-BE49-F238E27FC236}">
                <a16:creationId xmlns:a16="http://schemas.microsoft.com/office/drawing/2014/main" xmlns="" id="{4104007E-1888-46F2-AD56-A06EBF614F47}"/>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502400" y="2590800"/>
            <a:ext cx="5612189" cy="22098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406400" y="2362200"/>
            <a:ext cx="6096000" cy="2246769"/>
          </a:xfrm>
          <a:prstGeom prst="rect">
            <a:avLst/>
          </a:prstGeom>
        </p:spPr>
        <p:txBody>
          <a:bodyPr>
            <a:spAutoFit/>
          </a:bodyPr>
          <a:lstStyle/>
          <a:p>
            <a:pPr algn="just"/>
            <a:r>
              <a:rPr lang="en-US" sz="2000" dirty="0" smtClean="0"/>
              <a:t>According to bimolecular model of </a:t>
            </a:r>
            <a:r>
              <a:rPr lang="en-US" sz="2000" dirty="0" err="1" smtClean="0"/>
              <a:t>Danielli</a:t>
            </a:r>
            <a:r>
              <a:rPr lang="en-US" sz="2000" dirty="0" smtClean="0"/>
              <a:t> and </a:t>
            </a:r>
            <a:r>
              <a:rPr lang="en-US" sz="2000" dirty="0" err="1" smtClean="0"/>
              <a:t>Davson</a:t>
            </a:r>
            <a:r>
              <a:rPr lang="en-US" sz="2000" dirty="0" smtClean="0"/>
              <a:t>, plasma membrane consists of two layers of </a:t>
            </a:r>
            <a:r>
              <a:rPr lang="en-US" sz="2000" dirty="0" err="1" smtClean="0"/>
              <a:t>phospholipid</a:t>
            </a:r>
            <a:r>
              <a:rPr lang="en-US" sz="2000" dirty="0" smtClean="0"/>
              <a:t> molecules (a bimolecular leaflet) in which </a:t>
            </a:r>
            <a:r>
              <a:rPr lang="en-US" sz="2000" dirty="0" err="1" smtClean="0"/>
              <a:t>phospholipid</a:t>
            </a:r>
            <a:r>
              <a:rPr lang="en-US" sz="2000" dirty="0" smtClean="0"/>
              <a:t> molecules are arranged in such a way that hydrophilic heads of the </a:t>
            </a:r>
            <a:r>
              <a:rPr lang="en-US" sz="2000" dirty="0" err="1" smtClean="0"/>
              <a:t>phospholipid</a:t>
            </a:r>
            <a:r>
              <a:rPr lang="en-US" sz="2000" dirty="0" smtClean="0"/>
              <a:t> molecules face outside and hydrophobic non-polar lipid chains are associated in the inner region of leaflet. </a:t>
            </a:r>
            <a:endParaRPr lang="en-US" sz="2000" dirty="0"/>
          </a:p>
        </p:txBody>
      </p:sp>
      <p:sp>
        <p:nvSpPr>
          <p:cNvPr id="5" name="Rectangle 4"/>
          <p:cNvSpPr/>
          <p:nvPr/>
        </p:nvSpPr>
        <p:spPr>
          <a:xfrm>
            <a:off x="406400" y="5305962"/>
            <a:ext cx="11379200" cy="1015663"/>
          </a:xfrm>
          <a:prstGeom prst="rect">
            <a:avLst/>
          </a:prstGeom>
        </p:spPr>
        <p:txBody>
          <a:bodyPr wrap="square">
            <a:spAutoFit/>
          </a:bodyPr>
          <a:lstStyle/>
          <a:p>
            <a:pPr algn="just"/>
            <a:r>
              <a:rPr lang="en-US" sz="2000" dirty="0" smtClean="0"/>
              <a:t>The hypothesis also suggested that the polar ends of lipid molecules are associated with monomolecular layer of globular proteins. The membrane would thus consist of a double layer of </a:t>
            </a:r>
            <a:r>
              <a:rPr lang="en-US" sz="2000" dirty="0" err="1" smtClean="0"/>
              <a:t>phospholipid</a:t>
            </a:r>
            <a:r>
              <a:rPr lang="en-US" sz="2000" dirty="0" smtClean="0"/>
              <a:t> molecules sandwiched between two essentially continuous layers of protein. </a:t>
            </a:r>
            <a:endParaRPr lang="en-US" sz="2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9" name="Picture 2">
            <a:extLst>
              <a:ext uri="{FF2B5EF4-FFF2-40B4-BE49-F238E27FC236}">
                <a16:creationId xmlns="" xmlns:a16="http://schemas.microsoft.com/office/drawing/2014/main" id="{D57650E9-A695-457B-8FCD-3B9FC21C926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09074" y="1340643"/>
            <a:ext cx="11454063" cy="48556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itle 1">
            <a:extLst>
              <a:ext uri="{FF2B5EF4-FFF2-40B4-BE49-F238E27FC236}">
                <a16:creationId xmlns="" xmlns:a16="http://schemas.microsoft.com/office/drawing/2014/main" id="{C0A7EDAD-31A8-4EF9-81B1-54BD5B8D3E98}"/>
              </a:ext>
            </a:extLst>
          </p:cNvPr>
          <p:cNvSpPr txBox="1">
            <a:spLocks noChangeArrowheads="1"/>
          </p:cNvSpPr>
          <p:nvPr/>
        </p:nvSpPr>
        <p:spPr>
          <a:xfrm>
            <a:off x="-1" y="1984"/>
            <a:ext cx="12191999" cy="908720"/>
          </a:xfrm>
          <a:prstGeom prst="rect">
            <a:avLst/>
          </a:prstGeom>
          <a:solidFill>
            <a:srgbClr val="C00000"/>
          </a:solidFill>
        </p:spPr>
        <p:txBody>
          <a:bodyPr/>
          <a:lstStyle/>
          <a:p>
            <a:pPr lvl="0" algn="ctr">
              <a:lnSpc>
                <a:spcPct val="90000"/>
              </a:lnSpc>
              <a:spcBef>
                <a:spcPct val="0"/>
              </a:spcBef>
              <a:defRPr/>
            </a:pPr>
            <a:r>
              <a:rPr lang="en-IN" altLang="en-US" sz="4000" b="1" dirty="0" err="1">
                <a:solidFill>
                  <a:schemeClr val="bg1"/>
                </a:solidFill>
              </a:rPr>
              <a:t>Sphingoglycolipid</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5" name="Title 1">
            <a:extLst>
              <a:ext uri="{FF2B5EF4-FFF2-40B4-BE49-F238E27FC236}">
                <a16:creationId xmlns="" xmlns:a16="http://schemas.microsoft.com/office/drawing/2014/main" id="{2BA1A680-EAD3-4C99-BB1B-D18770B704B7}"/>
              </a:ext>
            </a:extLst>
          </p:cNvPr>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 xmlns:a16="http://schemas.microsoft.com/office/drawing/2014/main" id="{7D6A0F2C-CB5B-4286-ABF7-0AFD6F4D975A}"/>
              </a:ext>
            </a:extLst>
          </p:cNvPr>
          <p:cNvPicPr>
            <a:picLocks noChangeAspect="1"/>
          </p:cNvPicPr>
          <p:nvPr/>
        </p:nvPicPr>
        <p:blipFill>
          <a:blip r:embed="rId3"/>
          <a:stretch>
            <a:fillRect/>
          </a:stretch>
        </p:blipFill>
        <p:spPr>
          <a:xfrm>
            <a:off x="-1" y="1984"/>
            <a:ext cx="1504949" cy="90872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a:extLst>
              <a:ext uri="{FF2B5EF4-FFF2-40B4-BE49-F238E27FC236}">
                <a16:creationId xmlns="" xmlns:a16="http://schemas.microsoft.com/office/drawing/2014/main" id="{C772729E-5A41-4BA7-9B3C-4DBD37BC8A72}"/>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70050" y="1025912"/>
            <a:ext cx="8890000" cy="54780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itle 1">
            <a:extLst>
              <a:ext uri="{FF2B5EF4-FFF2-40B4-BE49-F238E27FC236}">
                <a16:creationId xmlns="" xmlns:a16="http://schemas.microsoft.com/office/drawing/2014/main" id="{B27E3112-273F-47D6-9684-E71501242148}"/>
              </a:ext>
            </a:extLst>
          </p:cNvPr>
          <p:cNvSpPr txBox="1">
            <a:spLocks noChangeArrowheads="1"/>
          </p:cNvSpPr>
          <p:nvPr/>
        </p:nvSpPr>
        <p:spPr>
          <a:xfrm>
            <a:off x="-1" y="1984"/>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4" name="Title 1">
            <a:extLst>
              <a:ext uri="{FF2B5EF4-FFF2-40B4-BE49-F238E27FC236}">
                <a16:creationId xmlns="" xmlns:a16="http://schemas.microsoft.com/office/drawing/2014/main" id="{6AB46A05-A565-4766-9052-2ED81560A298}"/>
              </a:ext>
            </a:extLst>
          </p:cNvPr>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5" name="Picture 4">
            <a:extLst>
              <a:ext uri="{FF2B5EF4-FFF2-40B4-BE49-F238E27FC236}">
                <a16:creationId xmlns="" xmlns:a16="http://schemas.microsoft.com/office/drawing/2014/main" id="{A91EF0DF-ABA6-4189-B455-67F3B83E5056}"/>
              </a:ext>
            </a:extLst>
          </p:cNvPr>
          <p:cNvPicPr>
            <a:picLocks noChangeAspect="1"/>
          </p:cNvPicPr>
          <p:nvPr/>
        </p:nvPicPr>
        <p:blipFill>
          <a:blip r:embed="rId3"/>
          <a:stretch>
            <a:fillRect/>
          </a:stretch>
        </p:blipFill>
        <p:spPr>
          <a:xfrm>
            <a:off x="-1" y="1984"/>
            <a:ext cx="1504949" cy="90872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1600" y="533401"/>
            <a:ext cx="11684000" cy="707886"/>
          </a:xfrm>
          <a:prstGeom prst="rect">
            <a:avLst/>
          </a:prstGeom>
        </p:spPr>
        <p:txBody>
          <a:bodyPr wrap="square">
            <a:spAutoFit/>
          </a:bodyPr>
          <a:lstStyle/>
          <a:p>
            <a:pPr algn="just"/>
            <a:r>
              <a:rPr lang="en-US" sz="2000" b="1" dirty="0" smtClean="0"/>
              <a:t>Central dogma</a:t>
            </a:r>
            <a:r>
              <a:rPr lang="en-US" sz="2000" dirty="0" smtClean="0"/>
              <a:t> is the process in which the genetic information flows from DNA to RNA, to make a functional product protein. It was first proposed in 1958 by Francis Crick, discoverer of the structure of DNA</a:t>
            </a:r>
            <a:endParaRPr lang="en-US" sz="2000" dirty="0"/>
          </a:p>
        </p:txBody>
      </p:sp>
      <p:sp>
        <p:nvSpPr>
          <p:cNvPr id="3" name="TextBox 2"/>
          <p:cNvSpPr txBox="1"/>
          <p:nvPr/>
        </p:nvSpPr>
        <p:spPr>
          <a:xfrm>
            <a:off x="4165601" y="1"/>
            <a:ext cx="5123967" cy="461665"/>
          </a:xfrm>
          <a:prstGeom prst="rect">
            <a:avLst/>
          </a:prstGeom>
          <a:noFill/>
        </p:spPr>
        <p:txBody>
          <a:bodyPr wrap="none" rtlCol="0">
            <a:spAutoFit/>
          </a:bodyPr>
          <a:lstStyle/>
          <a:p>
            <a:r>
              <a:rPr lang="en-US" sz="2400" b="1" dirty="0" smtClean="0"/>
              <a:t>Central dogma- DNA → RNA → Protein</a:t>
            </a:r>
            <a:endParaRPr lang="en-US" sz="2400" b="1" dirty="0"/>
          </a:p>
        </p:txBody>
      </p:sp>
      <p:pic>
        <p:nvPicPr>
          <p:cNvPr id="54275" name="Picture 3"/>
          <p:cNvPicPr>
            <a:picLocks noChangeAspect="1" noChangeArrowheads="1"/>
          </p:cNvPicPr>
          <p:nvPr/>
        </p:nvPicPr>
        <p:blipFill>
          <a:blip r:embed="rId2"/>
          <a:srcRect/>
          <a:stretch>
            <a:fillRect/>
          </a:stretch>
        </p:blipFill>
        <p:spPr bwMode="auto">
          <a:xfrm>
            <a:off x="1232354" y="1833564"/>
            <a:ext cx="10328353" cy="39576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3200" y="270093"/>
            <a:ext cx="11887200" cy="5909310"/>
          </a:xfrm>
          <a:prstGeom prst="rect">
            <a:avLst/>
          </a:prstGeom>
        </p:spPr>
        <p:txBody>
          <a:bodyPr wrap="square">
            <a:spAutoFit/>
          </a:bodyPr>
          <a:lstStyle/>
          <a:p>
            <a:pPr algn="just"/>
            <a:r>
              <a:rPr lang="en-US" b="1" dirty="0" smtClean="0"/>
              <a:t>Central Dogma Steps</a:t>
            </a:r>
          </a:p>
          <a:p>
            <a:pPr algn="just"/>
            <a:r>
              <a:rPr lang="en-US" dirty="0" smtClean="0"/>
              <a:t>The central dogma takes place in two different steps:</a:t>
            </a:r>
          </a:p>
          <a:p>
            <a:pPr algn="just"/>
            <a:r>
              <a:rPr lang="en-US" b="1" dirty="0" smtClean="0"/>
              <a:t>Transcription -DNA to RNA</a:t>
            </a:r>
          </a:p>
          <a:p>
            <a:pPr algn="just"/>
            <a:r>
              <a:rPr lang="en-US" dirty="0" smtClean="0"/>
              <a:t>Transcription is the process by which the information is transferred from one strand of the DNA to RNA by the enzyme RNA Polymerase. The DNA strand which undergoes this process consists of three parts namely promoter, structural gene, and a terminator.</a:t>
            </a:r>
          </a:p>
          <a:p>
            <a:pPr algn="just"/>
            <a:r>
              <a:rPr lang="en-US" dirty="0" smtClean="0"/>
              <a:t>The DNA strand that synthesizes the RNA is called the template strand and the other strand is called the coding strand. The DNA-dependent RNA polymerase binds to the promoter and catalyzes the polymerization in the 3′ to 5′ direction.</a:t>
            </a:r>
          </a:p>
          <a:p>
            <a:pPr algn="just"/>
            <a:r>
              <a:rPr lang="en-US" dirty="0" smtClean="0"/>
              <a:t>As it approaches the terminator sequence, it terminates and releases the newly synthesized RNA strand. The newly released RNA strand further undergoes post-transcriptional modifications.</a:t>
            </a:r>
          </a:p>
          <a:p>
            <a:pPr algn="just"/>
            <a:r>
              <a:rPr lang="en-US" b="1" dirty="0" smtClean="0"/>
              <a:t>Translation -RNA to Protein</a:t>
            </a:r>
          </a:p>
          <a:p>
            <a:pPr algn="just"/>
            <a:r>
              <a:rPr lang="en-US" dirty="0" smtClean="0"/>
              <a:t>Translation is the process by which the RNA codes for specific proteins. It is an active process which requires energy. This energy is provided by the charged </a:t>
            </a:r>
            <a:r>
              <a:rPr lang="en-US" dirty="0" err="1" smtClean="0"/>
              <a:t>tRNA</a:t>
            </a:r>
            <a:r>
              <a:rPr lang="en-US" dirty="0" smtClean="0"/>
              <a:t> molecules.</a:t>
            </a:r>
          </a:p>
          <a:p>
            <a:pPr algn="just"/>
            <a:r>
              <a:rPr lang="en-US" dirty="0" err="1" smtClean="0"/>
              <a:t>Ribosomes</a:t>
            </a:r>
            <a:r>
              <a:rPr lang="en-US" dirty="0" smtClean="0"/>
              <a:t> initiate the translation process. The </a:t>
            </a:r>
            <a:r>
              <a:rPr lang="en-US" dirty="0" err="1" smtClean="0">
                <a:hlinkClick r:id="rId2"/>
              </a:rPr>
              <a:t>ribosomes</a:t>
            </a:r>
            <a:r>
              <a:rPr lang="en-US" dirty="0" smtClean="0"/>
              <a:t> consist of a larger subunit and a smaller subunit. The larger subunit, in turn, consists of two </a:t>
            </a:r>
            <a:r>
              <a:rPr lang="en-US" dirty="0" err="1" smtClean="0"/>
              <a:t>tRNA</a:t>
            </a:r>
            <a:r>
              <a:rPr lang="en-US" dirty="0" smtClean="0"/>
              <a:t> molecules placed close enough so that peptide bond can be formed at the expense of enough energy.</a:t>
            </a:r>
          </a:p>
          <a:p>
            <a:pPr algn="just"/>
            <a:r>
              <a:rPr lang="en-US" dirty="0" smtClean="0"/>
              <a:t>The mRNA enters the smaller subunit which is then held by the </a:t>
            </a:r>
            <a:r>
              <a:rPr lang="en-US" dirty="0" err="1" smtClean="0"/>
              <a:t>tRNA</a:t>
            </a:r>
            <a:r>
              <a:rPr lang="en-US" dirty="0" smtClean="0"/>
              <a:t> molecules of the complementary </a:t>
            </a:r>
            <a:r>
              <a:rPr lang="en-US" dirty="0" err="1" smtClean="0"/>
              <a:t>codon</a:t>
            </a:r>
            <a:r>
              <a:rPr lang="en-US" dirty="0" smtClean="0"/>
              <a:t> present in the larger subunit. Thus, two </a:t>
            </a:r>
            <a:r>
              <a:rPr lang="en-US" dirty="0" err="1" smtClean="0"/>
              <a:t>codons</a:t>
            </a:r>
            <a:r>
              <a:rPr lang="en-US" dirty="0" smtClean="0"/>
              <a:t> are held by two </a:t>
            </a:r>
            <a:r>
              <a:rPr lang="en-US" dirty="0" err="1" smtClean="0"/>
              <a:t>tRNA</a:t>
            </a:r>
            <a:r>
              <a:rPr lang="en-US" dirty="0" smtClean="0"/>
              <a:t> molecules placed close to each other and a peptide bond is formed between them. As this process repeats, long polypeptide chains of amino acids are synthesized.</a:t>
            </a:r>
          </a:p>
          <a:p>
            <a:pPr algn="just"/>
            <a:endParaRPr lang="en-US" dirty="0" smtClean="0"/>
          </a:p>
          <a:p>
            <a:pPr algn="just"/>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1200" y="228600"/>
            <a:ext cx="10972800" cy="4801314"/>
          </a:xfrm>
          <a:prstGeom prst="rect">
            <a:avLst/>
          </a:prstGeom>
        </p:spPr>
        <p:txBody>
          <a:bodyPr wrap="square">
            <a:spAutoFit/>
          </a:bodyPr>
          <a:lstStyle/>
          <a:p>
            <a:pPr algn="just"/>
            <a:r>
              <a:rPr lang="en-US" dirty="0" smtClean="0">
                <a:hlinkClick r:id="rId2"/>
              </a:rPr>
              <a:t>mRNA</a:t>
            </a:r>
            <a:r>
              <a:rPr lang="en-US" dirty="0" smtClean="0"/>
              <a:t>, </a:t>
            </a:r>
            <a:r>
              <a:rPr lang="en-US" dirty="0" err="1" smtClean="0">
                <a:hlinkClick r:id="rId3"/>
              </a:rPr>
              <a:t>tRNA</a:t>
            </a:r>
            <a:r>
              <a:rPr lang="en-US" dirty="0" smtClean="0"/>
              <a:t>, and </a:t>
            </a:r>
            <a:r>
              <a:rPr lang="en-US" dirty="0" err="1" smtClean="0">
                <a:hlinkClick r:id="rId4"/>
              </a:rPr>
              <a:t>rRNA</a:t>
            </a:r>
            <a:r>
              <a:rPr lang="en-US" dirty="0" smtClean="0"/>
              <a:t> are the three major types of </a:t>
            </a:r>
            <a:r>
              <a:rPr lang="en-US" dirty="0" smtClean="0">
                <a:hlinkClick r:id="rId5"/>
              </a:rPr>
              <a:t>RNA</a:t>
            </a:r>
            <a:r>
              <a:rPr lang="en-US" dirty="0" smtClean="0"/>
              <a:t> involved in protein synthesis. The mRNA (or messenger RNA) carries the code for making a protein. In eukaryotes, it is formed inside the nucleus and consists of a 5′ cap, 5’UTR region, coding region, 3’UTR region, and poly(A) tail. The copy of a DNA segment for gene expression is located in its coding region. It begins with a </a:t>
            </a:r>
            <a:r>
              <a:rPr lang="en-US" i="1" dirty="0" smtClean="0"/>
              <a:t>start </a:t>
            </a:r>
            <a:r>
              <a:rPr lang="en-US" i="1" dirty="0" err="1" smtClean="0"/>
              <a:t>codon</a:t>
            </a:r>
            <a:r>
              <a:rPr lang="en-US" dirty="0" smtClean="0"/>
              <a:t> at 5’end and a </a:t>
            </a:r>
            <a:r>
              <a:rPr lang="en-US" i="1" dirty="0" smtClean="0"/>
              <a:t>stop </a:t>
            </a:r>
            <a:r>
              <a:rPr lang="en-US" i="1" dirty="0" err="1" smtClean="0"/>
              <a:t>codon</a:t>
            </a:r>
            <a:r>
              <a:rPr lang="en-US" dirty="0" smtClean="0"/>
              <a:t> at the 3′ end.</a:t>
            </a:r>
            <a:br>
              <a:rPr lang="en-US" dirty="0" smtClean="0"/>
            </a:br>
            <a:r>
              <a:rPr lang="en-US" dirty="0" err="1" smtClean="0"/>
              <a:t>tRNA</a:t>
            </a:r>
            <a:r>
              <a:rPr lang="en-US" dirty="0" smtClean="0"/>
              <a:t> (or transfer RNA), as the name implies, transfers the specific amino acid to the ribosome to be added to the growing chain of amino acid. It consists of two major sites: (1) </a:t>
            </a:r>
            <a:r>
              <a:rPr lang="en-US" i="1" dirty="0" err="1" smtClean="0"/>
              <a:t>anticodon</a:t>
            </a:r>
            <a:r>
              <a:rPr lang="en-US" i="1" dirty="0" smtClean="0"/>
              <a:t> arm</a:t>
            </a:r>
            <a:r>
              <a:rPr lang="en-US" dirty="0" smtClean="0"/>
              <a:t> and (2) </a:t>
            </a:r>
            <a:r>
              <a:rPr lang="en-US" i="1" dirty="0" smtClean="0"/>
              <a:t>acceptor stem</a:t>
            </a:r>
            <a:r>
              <a:rPr lang="en-US" dirty="0" smtClean="0"/>
              <a:t>. The </a:t>
            </a:r>
            <a:r>
              <a:rPr lang="en-US" dirty="0" err="1" smtClean="0"/>
              <a:t>anticodon</a:t>
            </a:r>
            <a:r>
              <a:rPr lang="en-US" dirty="0" smtClean="0"/>
              <a:t> arm contains the </a:t>
            </a:r>
            <a:r>
              <a:rPr lang="en-US" dirty="0" err="1" smtClean="0"/>
              <a:t>anticodon</a:t>
            </a:r>
            <a:r>
              <a:rPr lang="en-US" dirty="0" smtClean="0"/>
              <a:t> that complementary base pairs with the </a:t>
            </a:r>
            <a:r>
              <a:rPr lang="en-US" dirty="0" err="1" smtClean="0"/>
              <a:t>codon</a:t>
            </a:r>
            <a:r>
              <a:rPr lang="en-US" dirty="0" smtClean="0"/>
              <a:t> of the mRNA. The acceptor stem is the site where a specific amino acid is attached (in this case, the </a:t>
            </a:r>
            <a:r>
              <a:rPr lang="en-US" dirty="0" err="1" smtClean="0"/>
              <a:t>tRNA</a:t>
            </a:r>
            <a:r>
              <a:rPr lang="en-US" dirty="0" smtClean="0"/>
              <a:t> with amino acid is called </a:t>
            </a:r>
            <a:r>
              <a:rPr lang="en-US" i="1" dirty="0" err="1" smtClean="0"/>
              <a:t>aminoacyl-tRNA</a:t>
            </a:r>
            <a:r>
              <a:rPr lang="en-US" dirty="0" smtClean="0"/>
              <a:t>). A </a:t>
            </a:r>
            <a:r>
              <a:rPr lang="en-US" dirty="0" err="1" smtClean="0"/>
              <a:t>peptidyl-tRNA</a:t>
            </a:r>
            <a:r>
              <a:rPr lang="en-US" dirty="0" smtClean="0"/>
              <a:t> is the </a:t>
            </a:r>
            <a:r>
              <a:rPr lang="en-US" dirty="0" err="1" smtClean="0"/>
              <a:t>tRNA</a:t>
            </a:r>
            <a:r>
              <a:rPr lang="en-US" dirty="0" smtClean="0"/>
              <a:t> that holds the growing polypeptide chain.</a:t>
            </a:r>
            <a:br>
              <a:rPr lang="en-US" dirty="0" smtClean="0"/>
            </a:br>
            <a:r>
              <a:rPr lang="en-US" dirty="0" smtClean="0"/>
              <a:t>Unlike the first two, </a:t>
            </a:r>
            <a:r>
              <a:rPr lang="en-US" dirty="0" err="1" smtClean="0"/>
              <a:t>rRNA</a:t>
            </a:r>
            <a:r>
              <a:rPr lang="en-US" dirty="0" smtClean="0"/>
              <a:t> (or ribosomal RNA) does not carry genetic information. Rather, it serves as one of the components of the ribosome. The ribosome is a </a:t>
            </a:r>
            <a:r>
              <a:rPr lang="en-US" dirty="0" err="1" smtClean="0"/>
              <a:t>cytoplasmic</a:t>
            </a:r>
            <a:r>
              <a:rPr lang="en-US" dirty="0" smtClean="0"/>
              <a:t> structure in cells of prokaryotes and eukaryotes that are known for serving as a site of protein synthesis. The </a:t>
            </a:r>
            <a:r>
              <a:rPr lang="en-US" dirty="0" err="1" smtClean="0"/>
              <a:t>ribosomes</a:t>
            </a:r>
            <a:r>
              <a:rPr lang="en-US" dirty="0" smtClean="0"/>
              <a:t> can be used to determine a prokaryote from a eukaryote. Prokaryotes have 70S </a:t>
            </a:r>
            <a:r>
              <a:rPr lang="en-US" dirty="0" err="1" smtClean="0"/>
              <a:t>ribosomes</a:t>
            </a:r>
            <a:r>
              <a:rPr lang="en-US" dirty="0" smtClean="0"/>
              <a:t> whereas eukaryotes have 80S </a:t>
            </a:r>
            <a:r>
              <a:rPr lang="en-US" dirty="0" err="1" smtClean="0"/>
              <a:t>ribosomes</a:t>
            </a:r>
            <a:r>
              <a:rPr lang="en-US" dirty="0" smtClean="0"/>
              <a:t>. Both types, though, are each made up of two subunits of differing sizes. The larger subunit serves as the </a:t>
            </a:r>
            <a:r>
              <a:rPr lang="en-US" dirty="0" err="1" smtClean="0"/>
              <a:t>ribozyme</a:t>
            </a:r>
            <a:r>
              <a:rPr lang="en-US" dirty="0" smtClean="0"/>
              <a:t> that catalyzes the peptide bond formation between amino acids. </a:t>
            </a:r>
            <a:r>
              <a:rPr lang="en-US" dirty="0" err="1" smtClean="0"/>
              <a:t>rRNA</a:t>
            </a:r>
            <a:r>
              <a:rPr lang="en-US" dirty="0" smtClean="0"/>
              <a:t> has three binding sites: A, P, and E sites. The A (</a:t>
            </a:r>
            <a:r>
              <a:rPr lang="en-US" dirty="0" err="1" smtClean="0"/>
              <a:t>aminoacyl</a:t>
            </a:r>
            <a:r>
              <a:rPr lang="en-US" dirty="0" smtClean="0"/>
              <a:t>) site is where </a:t>
            </a:r>
            <a:r>
              <a:rPr lang="en-US" dirty="0" err="1" smtClean="0"/>
              <a:t>aminoacyl-tRNA</a:t>
            </a:r>
            <a:r>
              <a:rPr lang="en-US" dirty="0" smtClean="0"/>
              <a:t> docks. The P (</a:t>
            </a:r>
            <a:r>
              <a:rPr lang="en-US" dirty="0" err="1" smtClean="0"/>
              <a:t>peptidyl</a:t>
            </a:r>
            <a:r>
              <a:rPr lang="en-US" dirty="0" smtClean="0"/>
              <a:t>) site is where </a:t>
            </a:r>
            <a:r>
              <a:rPr lang="en-US" dirty="0" err="1" smtClean="0"/>
              <a:t>peptidyl-tRNA</a:t>
            </a:r>
            <a:r>
              <a:rPr lang="en-US" dirty="0" smtClean="0"/>
              <a:t> binds. The E (exit) site is where the </a:t>
            </a:r>
            <a:r>
              <a:rPr lang="en-US" dirty="0" err="1" smtClean="0"/>
              <a:t>tRNA</a:t>
            </a:r>
            <a:r>
              <a:rPr lang="en-US" dirty="0" smtClean="0"/>
              <a:t> leaves the ribosome.</a:t>
            </a: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2F9CF932-0FC7-4EB5-8E0E-E3F2CA4A6EA3}"/>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TextBox 7">
            <a:extLst>
              <a:ext uri="{FF2B5EF4-FFF2-40B4-BE49-F238E27FC236}">
                <a16:creationId xmlns="" xmlns:a16="http://schemas.microsoft.com/office/drawing/2014/main" id="{6BEA9130-7BC8-48F6-A2E8-995356E4B3F3}"/>
              </a:ext>
            </a:extLst>
          </p:cNvPr>
          <p:cNvSpPr txBox="1"/>
          <p:nvPr/>
        </p:nvSpPr>
        <p:spPr>
          <a:xfrm>
            <a:off x="4216397" y="2659559"/>
            <a:ext cx="3759200" cy="769441"/>
          </a:xfrm>
          <a:prstGeom prst="rect">
            <a:avLst/>
          </a:prstGeom>
          <a:noFill/>
          <a:effectLst>
            <a:glow rad="228600">
              <a:schemeClr val="accent6">
                <a:satMod val="175000"/>
                <a:alpha val="40000"/>
              </a:schemeClr>
            </a:glow>
          </a:effectLst>
        </p:spPr>
        <p:txBody>
          <a:bodyPr wrap="square" rtlCol="0">
            <a:spAutoFit/>
          </a:bodyPr>
          <a:lstStyle/>
          <a:p>
            <a:r>
              <a:rPr lang="en-US" sz="4400" i="1" dirty="0">
                <a:solidFill>
                  <a:srgbClr val="00B050"/>
                </a:solidFill>
                <a:latin typeface="Abadi" panose="020B0604020104020204" pitchFamily="34" charset="0"/>
              </a:rPr>
              <a:t>THANK YOU…</a:t>
            </a:r>
          </a:p>
        </p:txBody>
      </p:sp>
      <p:sp>
        <p:nvSpPr>
          <p:cNvPr id="9" name="Title 1">
            <a:extLst>
              <a:ext uri="{FF2B5EF4-FFF2-40B4-BE49-F238E27FC236}">
                <a16:creationId xmlns="" xmlns:a16="http://schemas.microsoft.com/office/drawing/2014/main" id="{E4818E61-896A-4715-B7D9-CDF19F72E9F5}"/>
              </a:ext>
            </a:extLst>
          </p:cNvPr>
          <p:cNvSpPr txBox="1">
            <a:spLocks noChangeArrowheads="1"/>
          </p:cNvSpPr>
          <p:nvPr/>
        </p:nvSpPr>
        <p:spPr>
          <a:xfrm>
            <a:off x="-1" y="1984"/>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Biology of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pic>
        <p:nvPicPr>
          <p:cNvPr id="10" name="Picture 9">
            <a:extLst>
              <a:ext uri="{FF2B5EF4-FFF2-40B4-BE49-F238E27FC236}">
                <a16:creationId xmlns="" xmlns:a16="http://schemas.microsoft.com/office/drawing/2014/main" id="{97D049DE-6AFD-47A4-8585-9BB28404FF49}"/>
              </a:ext>
            </a:extLst>
          </p:cNvPr>
          <p:cNvPicPr>
            <a:picLocks noChangeAspect="1"/>
          </p:cNvPicPr>
          <p:nvPr/>
        </p:nvPicPr>
        <p:blipFill>
          <a:blip r:embed="rId2"/>
          <a:stretch>
            <a:fillRect/>
          </a:stretch>
        </p:blipFill>
        <p:spPr>
          <a:xfrm>
            <a:off x="0" y="1984"/>
            <a:ext cx="1504949" cy="908720"/>
          </a:xfrm>
          <a:prstGeom prst="rect">
            <a:avLst/>
          </a:prstGeom>
        </p:spPr>
      </p:pic>
    </p:spTree>
    <p:extLst>
      <p:ext uri="{BB962C8B-B14F-4D97-AF65-F5344CB8AC3E}">
        <p14:creationId xmlns="" xmlns:p14="http://schemas.microsoft.com/office/powerpoint/2010/main" val="2186649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400" y="304800"/>
            <a:ext cx="10871200" cy="2616101"/>
          </a:xfrm>
          <a:prstGeom prst="rect">
            <a:avLst/>
          </a:prstGeom>
        </p:spPr>
        <p:txBody>
          <a:bodyPr wrap="square">
            <a:spAutoFit/>
          </a:bodyPr>
          <a:lstStyle/>
          <a:p>
            <a:pPr marL="350838" indent="-350838" algn="just">
              <a:buFontTx/>
              <a:buChar char="•"/>
              <a:tabLst>
                <a:tab pos="1257300" algn="l"/>
              </a:tabLst>
            </a:pPr>
            <a:r>
              <a:rPr lang="en-US" sz="2400" b="1" dirty="0" smtClean="0"/>
              <a:t>Robertson model (1965)- Unit membrane hypothesis </a:t>
            </a:r>
            <a:r>
              <a:rPr lang="en-US" sz="2000" dirty="0" smtClean="0"/>
              <a:t>according to which all biological membranes show generalized unit membrane construction</a:t>
            </a:r>
            <a:r>
              <a:rPr lang="en-US" sz="2000" b="1" dirty="0" smtClean="0"/>
              <a:t>. </a:t>
            </a:r>
            <a:r>
              <a:rPr lang="en-US" sz="2000" dirty="0" smtClean="0"/>
              <a:t>The unit membrane model visualizes cell membrane as a </a:t>
            </a:r>
            <a:r>
              <a:rPr lang="en-US" sz="2000" dirty="0" err="1" smtClean="0"/>
              <a:t>trilaminar</a:t>
            </a:r>
            <a:r>
              <a:rPr lang="en-US" sz="2000" dirty="0" smtClean="0"/>
              <a:t> and indicates structure consisting of two dark </a:t>
            </a:r>
            <a:r>
              <a:rPr lang="en-US" sz="2000" dirty="0" err="1" smtClean="0"/>
              <a:t>osmiophilic</a:t>
            </a:r>
            <a:r>
              <a:rPr lang="en-US" sz="2000" dirty="0" smtClean="0"/>
              <a:t> layers separated by a light </a:t>
            </a:r>
            <a:r>
              <a:rPr lang="en-US" sz="2000" dirty="0" err="1" smtClean="0"/>
              <a:t>osmiophilic</a:t>
            </a:r>
            <a:r>
              <a:rPr lang="en-US" sz="2000" dirty="0" smtClean="0"/>
              <a:t> layer. </a:t>
            </a:r>
            <a:r>
              <a:rPr lang="en-US" sz="2000" dirty="0" err="1" smtClean="0"/>
              <a:t>Trilaminar</a:t>
            </a:r>
            <a:r>
              <a:rPr lang="en-US" sz="2000" dirty="0" smtClean="0"/>
              <a:t> appears with a bimolecular lipid layer between two protein layers. Each dense </a:t>
            </a:r>
            <a:r>
              <a:rPr lang="en-US" sz="2000" dirty="0" err="1" smtClean="0"/>
              <a:t>osmiophilic</a:t>
            </a:r>
            <a:r>
              <a:rPr lang="en-US" sz="2000" dirty="0" smtClean="0"/>
              <a:t> band is made up of protein (20 Å) and the polar groups of phospholipids (5 Å) and is thus 25 Å thick. The clear </a:t>
            </a:r>
            <a:r>
              <a:rPr lang="en-US" sz="2000" dirty="0" err="1" smtClean="0"/>
              <a:t>Osmiophilic</a:t>
            </a:r>
            <a:r>
              <a:rPr lang="en-US" sz="2000" dirty="0" smtClean="0"/>
              <a:t> zone 25 A in thickness is a bimolecular layer of lipids without the polar groups. In other words, the unit membrane is 75 Å thick with a 35 Å thick </a:t>
            </a:r>
            <a:r>
              <a:rPr lang="en-US" sz="2000" dirty="0" err="1" smtClean="0"/>
              <a:t>phospholipid</a:t>
            </a:r>
            <a:r>
              <a:rPr lang="en-US" sz="2000" dirty="0" smtClean="0"/>
              <a:t> layer between two 20 Å thick protein layers. </a:t>
            </a:r>
            <a:endParaRPr lang="en-US" sz="2000" b="1" dirty="0"/>
          </a:p>
        </p:txBody>
      </p:sp>
      <p:pic>
        <p:nvPicPr>
          <p:cNvPr id="4097" name="Picture 1"/>
          <p:cNvPicPr>
            <a:picLocks noChangeAspect="1" noChangeArrowheads="1"/>
          </p:cNvPicPr>
          <p:nvPr/>
        </p:nvPicPr>
        <p:blipFill>
          <a:blip r:embed="rId2"/>
          <a:srcRect/>
          <a:stretch>
            <a:fillRect/>
          </a:stretch>
        </p:blipFill>
        <p:spPr bwMode="auto">
          <a:xfrm>
            <a:off x="1625601" y="3810000"/>
            <a:ext cx="6497223" cy="30480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06400" y="304800"/>
            <a:ext cx="10972800" cy="685800"/>
          </a:xfrm>
          <a:prstGeom prst="rect">
            <a:avLst/>
          </a:prstGeom>
          <a:solidFill>
            <a:srgbClr val="92D050"/>
          </a:solidFill>
          <a:ln>
            <a:solidFill>
              <a:schemeClr val="tx1"/>
            </a:solidFill>
          </a:ln>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smtClean="0">
                <a:ln>
                  <a:noFill/>
                </a:ln>
                <a:solidFill>
                  <a:schemeClr val="tx1"/>
                </a:solidFill>
                <a:effectLst/>
                <a:uLnTx/>
                <a:uFillTx/>
                <a:latin typeface="+mj-lt"/>
                <a:ea typeface="+mj-ea"/>
                <a:cs typeface="+mj-cs"/>
              </a:rPr>
              <a:t>Fluid mosaic model</a:t>
            </a:r>
            <a:endParaRPr kumimoji="0" lang="en-GB" sz="3200" b="1" i="0" u="none" strike="noStrike" kern="1200" cap="none" spc="0" normalizeH="0" baseline="0" noProof="0" dirty="0">
              <a:ln>
                <a:noFill/>
              </a:ln>
              <a:solidFill>
                <a:srgbClr val="C00000"/>
              </a:solidFill>
              <a:effectLst/>
              <a:uLnTx/>
              <a:uFillTx/>
              <a:latin typeface="Book Antiqua" pitchFamily="18" charset="0"/>
              <a:ea typeface="+mj-ea"/>
              <a:cs typeface="+mj-cs"/>
            </a:endParaRPr>
          </a:p>
        </p:txBody>
      </p:sp>
      <p:sp>
        <p:nvSpPr>
          <p:cNvPr id="4" name="Rectangle 3"/>
          <p:cNvSpPr/>
          <p:nvPr/>
        </p:nvSpPr>
        <p:spPr>
          <a:xfrm>
            <a:off x="1016000" y="2895600"/>
            <a:ext cx="10972800" cy="707886"/>
          </a:xfrm>
          <a:prstGeom prst="rect">
            <a:avLst/>
          </a:prstGeom>
        </p:spPr>
        <p:txBody>
          <a:bodyPr wrap="square">
            <a:spAutoFit/>
          </a:bodyPr>
          <a:lstStyle/>
          <a:p>
            <a:pPr marL="350838" indent="-350838" algn="just">
              <a:tabLst>
                <a:tab pos="1257300" algn="l"/>
              </a:tabLst>
            </a:pPr>
            <a:r>
              <a:rPr lang="en-US" sz="2000" dirty="0" smtClean="0"/>
              <a:t>      </a:t>
            </a:r>
          </a:p>
          <a:p>
            <a:pPr marL="350838" indent="-350838" algn="just">
              <a:tabLst>
                <a:tab pos="1257300" algn="l"/>
              </a:tabLst>
            </a:pPr>
            <a:endParaRPr lang="en-US" sz="2000" dirty="0"/>
          </a:p>
        </p:txBody>
      </p:sp>
      <p:sp>
        <p:nvSpPr>
          <p:cNvPr id="5" name="Rectangle 4"/>
          <p:cNvSpPr/>
          <p:nvPr/>
        </p:nvSpPr>
        <p:spPr>
          <a:xfrm>
            <a:off x="508000" y="1143001"/>
            <a:ext cx="11176000" cy="5016758"/>
          </a:xfrm>
          <a:prstGeom prst="rect">
            <a:avLst/>
          </a:prstGeom>
        </p:spPr>
        <p:txBody>
          <a:bodyPr wrap="square">
            <a:spAutoFit/>
          </a:bodyPr>
          <a:lstStyle/>
          <a:p>
            <a:pPr algn="just"/>
            <a:r>
              <a:rPr lang="en-US" sz="2000" dirty="0" smtClean="0"/>
              <a:t>In 1972, S. J. Singer and G. Nicolson proposed that the membrane is a </a:t>
            </a:r>
            <a:r>
              <a:rPr lang="en-US" sz="2000" dirty="0" smtClean="0">
                <a:solidFill>
                  <a:srgbClr val="FF0000"/>
                </a:solidFill>
              </a:rPr>
              <a:t>mosaic of proteins </a:t>
            </a:r>
            <a:r>
              <a:rPr lang="en-US" sz="2000" dirty="0" smtClean="0"/>
              <a:t>dispersed within the </a:t>
            </a:r>
            <a:r>
              <a:rPr lang="en-US" sz="2000" b="1" dirty="0" err="1" smtClean="0"/>
              <a:t>bilayer</a:t>
            </a:r>
            <a:r>
              <a:rPr lang="en-US" sz="2000" dirty="0" smtClean="0"/>
              <a:t>, with </a:t>
            </a:r>
            <a:r>
              <a:rPr lang="en-US" sz="2000" dirty="0" smtClean="0">
                <a:solidFill>
                  <a:srgbClr val="FF0000"/>
                </a:solidFill>
              </a:rPr>
              <a:t>only the hydrophilic regions </a:t>
            </a:r>
            <a:r>
              <a:rPr lang="en-US" sz="2000" dirty="0" smtClean="0"/>
              <a:t>exposed to water. </a:t>
            </a:r>
          </a:p>
          <a:p>
            <a:pPr algn="just"/>
            <a:r>
              <a:rPr lang="en-US" sz="2000" dirty="0" smtClean="0"/>
              <a:t>The fluid mosaic model describes the structure of the plasma membrane as a mosaic of components—including phospholipids, cholesterol, proteins, and carbohydrates—that gives the membrane a fluid character. Fluidity allow the </a:t>
            </a:r>
            <a:r>
              <a:rPr lang="en-US" sz="2000" dirty="0" err="1" smtClean="0"/>
              <a:t>mem</a:t>
            </a:r>
            <a:r>
              <a:rPr lang="en-US" sz="2000" dirty="0" smtClean="0"/>
              <a:t>. to stretch and reseal, further proteins to move within it Plasma membranes range from 5 to 10 nm in thickness. </a:t>
            </a:r>
          </a:p>
          <a:p>
            <a:pPr algn="just"/>
            <a:r>
              <a:rPr lang="en-US" sz="2000" dirty="0" smtClean="0"/>
              <a:t>The proportions of proteins, lipids, and carbohydrates in the plasma membrane vary with cell type. For example, myelin contains 18% protein and 76% lipid. The mitochondrial inner membrane contains 76% protein and 24% lipid. </a:t>
            </a:r>
          </a:p>
          <a:p>
            <a:pPr algn="just">
              <a:tabLst>
                <a:tab pos="1257300" algn="l"/>
              </a:tabLst>
            </a:pPr>
            <a:r>
              <a:rPr lang="en-US" sz="2000" b="1" dirty="0" err="1" smtClean="0"/>
              <a:t>Phospholipid</a:t>
            </a:r>
            <a:r>
              <a:rPr lang="en-US" sz="2000" dirty="0" smtClean="0"/>
              <a:t>- are </a:t>
            </a:r>
            <a:r>
              <a:rPr lang="en-US" sz="2000" dirty="0" err="1" smtClean="0">
                <a:solidFill>
                  <a:srgbClr val="FF0000"/>
                </a:solidFill>
              </a:rPr>
              <a:t>amphipathic</a:t>
            </a:r>
            <a:r>
              <a:rPr lang="en-US" sz="2000" dirty="0" smtClean="0"/>
              <a:t> (hydrophobic and –</a:t>
            </a:r>
            <a:r>
              <a:rPr lang="en-US" sz="2000" dirty="0" err="1" smtClean="0"/>
              <a:t>philic</a:t>
            </a:r>
            <a:r>
              <a:rPr lang="en-US" sz="2000" dirty="0" smtClean="0"/>
              <a:t> regions), arrangement act as water resistant barrier- allow only lipid materials to pass.</a:t>
            </a:r>
          </a:p>
          <a:p>
            <a:pPr algn="just">
              <a:tabLst>
                <a:tab pos="1257300" algn="l"/>
              </a:tabLst>
            </a:pPr>
            <a:r>
              <a:rPr lang="en-US" sz="2000" dirty="0" smtClean="0"/>
              <a:t>Proteins are of two types integral </a:t>
            </a:r>
            <a:r>
              <a:rPr lang="en-US" sz="2000" dirty="0" smtClean="0">
                <a:cs typeface="Arial" pitchFamily="34" charset="0"/>
              </a:rPr>
              <a:t>that go across the membrane serving as membrane transporters</a:t>
            </a:r>
            <a:r>
              <a:rPr lang="en-US" sz="2000" dirty="0" smtClean="0"/>
              <a:t> and peripheral </a:t>
            </a:r>
            <a:r>
              <a:rPr lang="en-US" sz="2000" dirty="0" smtClean="0">
                <a:cs typeface="Arial" pitchFamily="34" charset="0"/>
              </a:rPr>
              <a:t>that loosely attach to the outer (peripheral) side of the cell membrane, acting as enzymes shaping the cell</a:t>
            </a:r>
            <a:endParaRPr lang="en-US" sz="2000" dirty="0" smtClean="0"/>
          </a:p>
          <a:p>
            <a:pPr algn="just">
              <a:tabLst>
                <a:tab pos="1257300" algn="l"/>
              </a:tabLst>
            </a:pPr>
            <a:endParaRPr lang="en-US" sz="2000" dirty="0" smtClean="0"/>
          </a:p>
          <a:p>
            <a:pPr algn="just"/>
            <a:endParaRPr lang="en-US" sz="20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101600" y="3429000"/>
            <a:ext cx="5080000" cy="31242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noChangeArrowheads="1"/>
          </p:cNvPicPr>
          <p:nvPr/>
        </p:nvPicPr>
        <p:blipFill>
          <a:blip r:embed="rId2"/>
          <a:srcRect/>
          <a:stretch>
            <a:fillRect/>
          </a:stretch>
        </p:blipFill>
        <p:spPr bwMode="auto">
          <a:xfrm>
            <a:off x="5283201" y="3200401"/>
            <a:ext cx="6690305" cy="3443903"/>
          </a:xfrm>
          <a:prstGeom prst="rect">
            <a:avLst/>
          </a:prstGeom>
          <a:noFill/>
          <a:ln w="9525">
            <a:noFill/>
            <a:miter lim="800000"/>
            <a:headEnd/>
            <a:tailEnd/>
          </a:ln>
          <a:effectLst/>
        </p:spPr>
      </p:pic>
      <p:grpSp>
        <p:nvGrpSpPr>
          <p:cNvPr id="2" name="Group 15"/>
          <p:cNvGrpSpPr/>
          <p:nvPr/>
        </p:nvGrpSpPr>
        <p:grpSpPr>
          <a:xfrm>
            <a:off x="711200" y="685800"/>
            <a:ext cx="7721600" cy="2362200"/>
            <a:chOff x="533400" y="4614204"/>
            <a:chExt cx="5029200" cy="2318589"/>
          </a:xfrm>
        </p:grpSpPr>
        <p:pic>
          <p:nvPicPr>
            <p:cNvPr id="5" name="Picture 2"/>
            <p:cNvPicPr>
              <a:picLocks noChangeAspect="1" noChangeArrowheads="1"/>
            </p:cNvPicPr>
            <p:nvPr/>
          </p:nvPicPr>
          <p:blipFill>
            <a:blip r:embed="rId3"/>
            <a:srcRect r="-993" b="28205"/>
            <a:stretch>
              <a:fillRect/>
            </a:stretch>
          </p:blipFill>
          <p:spPr bwMode="auto">
            <a:xfrm>
              <a:off x="533400" y="5603397"/>
              <a:ext cx="4795320" cy="1329396"/>
            </a:xfrm>
            <a:prstGeom prst="rect">
              <a:avLst/>
            </a:prstGeom>
            <a:noFill/>
            <a:ln w="9525">
              <a:noFill/>
              <a:miter lim="800000"/>
              <a:headEnd/>
              <a:tailEnd/>
            </a:ln>
            <a:effectLst/>
          </p:spPr>
        </p:pic>
        <p:pic>
          <p:nvPicPr>
            <p:cNvPr id="6" name="Picture 5"/>
            <p:cNvPicPr>
              <a:picLocks noChangeAspect="1" noChangeArrowheads="1"/>
            </p:cNvPicPr>
            <p:nvPr/>
          </p:nvPicPr>
          <p:blipFill>
            <a:blip r:embed="rId4"/>
            <a:srcRect/>
            <a:stretch>
              <a:fillRect/>
            </a:stretch>
          </p:blipFill>
          <p:spPr bwMode="auto">
            <a:xfrm>
              <a:off x="577366" y="4614204"/>
              <a:ext cx="4985234" cy="928152"/>
            </a:xfrm>
            <a:prstGeom prst="rect">
              <a:avLst/>
            </a:prstGeom>
            <a:noFill/>
            <a:ln w="9525">
              <a:noFill/>
              <a:miter lim="800000"/>
              <a:headEnd/>
              <a:tailEnd/>
            </a:ln>
            <a:effectLst/>
          </p:spPr>
        </p:pic>
        <p:cxnSp>
          <p:nvCxnSpPr>
            <p:cNvPr id="7" name="Straight Arrow Connector 6"/>
            <p:cNvCxnSpPr/>
            <p:nvPr/>
          </p:nvCxnSpPr>
          <p:spPr>
            <a:xfrm rot="5400000">
              <a:off x="2514600" y="5527810"/>
              <a:ext cx="457200" cy="1588"/>
            </a:xfrm>
            <a:prstGeom prst="straightConnector1">
              <a:avLst/>
            </a:prstGeom>
            <a:ln w="53975">
              <a:tailEnd type="arrow"/>
            </a:ln>
          </p:spPr>
          <p:style>
            <a:lnRef idx="1">
              <a:schemeClr val="accent1"/>
            </a:lnRef>
            <a:fillRef idx="0">
              <a:schemeClr val="accent1"/>
            </a:fillRef>
            <a:effectRef idx="0">
              <a:schemeClr val="accent1"/>
            </a:effectRef>
            <a:fontRef idx="minor">
              <a:schemeClr val="tx1"/>
            </a:fontRef>
          </p:style>
        </p:cxnSp>
      </p:grpSp>
      <p:grpSp>
        <p:nvGrpSpPr>
          <p:cNvPr id="4" name="Group 7"/>
          <p:cNvGrpSpPr/>
          <p:nvPr/>
        </p:nvGrpSpPr>
        <p:grpSpPr>
          <a:xfrm>
            <a:off x="8534402" y="476250"/>
            <a:ext cx="2434770" cy="2495550"/>
            <a:chOff x="6477000" y="4362450"/>
            <a:chExt cx="1826077" cy="2495550"/>
          </a:xfrm>
        </p:grpSpPr>
        <p:pic>
          <p:nvPicPr>
            <p:cNvPr id="9" name="Picture 8"/>
            <p:cNvPicPr>
              <a:picLocks noChangeAspect="1" noChangeArrowheads="1"/>
            </p:cNvPicPr>
            <p:nvPr/>
          </p:nvPicPr>
          <p:blipFill>
            <a:blip r:embed="rId2"/>
            <a:srcRect t="34615" r="90497" b="39231"/>
            <a:stretch>
              <a:fillRect/>
            </a:stretch>
          </p:blipFill>
          <p:spPr bwMode="auto">
            <a:xfrm>
              <a:off x="7391400" y="4686300"/>
              <a:ext cx="685800" cy="1295401"/>
            </a:xfrm>
            <a:prstGeom prst="rect">
              <a:avLst/>
            </a:prstGeom>
            <a:noFill/>
            <a:ln w="9525">
              <a:noFill/>
              <a:miter lim="800000"/>
              <a:headEnd/>
              <a:tailEnd/>
            </a:ln>
            <a:effectLst/>
          </p:spPr>
        </p:pic>
        <p:sp>
          <p:nvSpPr>
            <p:cNvPr id="10" name="TextBox 9"/>
            <p:cNvSpPr txBox="1"/>
            <p:nvPr/>
          </p:nvSpPr>
          <p:spPr>
            <a:xfrm>
              <a:off x="7067550" y="4362450"/>
              <a:ext cx="890051" cy="369332"/>
            </a:xfrm>
            <a:prstGeom prst="rect">
              <a:avLst/>
            </a:prstGeom>
            <a:noFill/>
          </p:spPr>
          <p:txBody>
            <a:bodyPr wrap="none" rtlCol="0">
              <a:spAutoFit/>
            </a:bodyPr>
            <a:lstStyle/>
            <a:p>
              <a:r>
                <a:rPr lang="en-US" dirty="0" smtClean="0"/>
                <a:t>Polar head</a:t>
              </a:r>
              <a:endParaRPr lang="en-US" dirty="0"/>
            </a:p>
          </p:txBody>
        </p:sp>
        <p:sp>
          <p:nvSpPr>
            <p:cNvPr id="11" name="TextBox 10"/>
            <p:cNvSpPr txBox="1"/>
            <p:nvPr/>
          </p:nvSpPr>
          <p:spPr>
            <a:xfrm>
              <a:off x="6477000" y="5934670"/>
              <a:ext cx="1826077" cy="923330"/>
            </a:xfrm>
            <a:prstGeom prst="rect">
              <a:avLst/>
            </a:prstGeom>
            <a:noFill/>
          </p:spPr>
          <p:txBody>
            <a:bodyPr wrap="none" rtlCol="0">
              <a:spAutoFit/>
            </a:bodyPr>
            <a:lstStyle/>
            <a:p>
              <a:pPr algn="ctr"/>
              <a:r>
                <a:rPr lang="en-US" dirty="0" err="1" smtClean="0"/>
                <a:t>Lipophilic</a:t>
              </a:r>
              <a:endParaRPr lang="en-US" dirty="0" smtClean="0"/>
            </a:p>
            <a:p>
              <a:pPr algn="ctr"/>
              <a:r>
                <a:rPr lang="en-US" dirty="0" smtClean="0"/>
                <a:t>Tail</a:t>
              </a:r>
            </a:p>
            <a:p>
              <a:r>
                <a:rPr lang="en-US" dirty="0" smtClean="0"/>
                <a:t>(</a:t>
              </a:r>
              <a:r>
                <a:rPr lang="en-US" dirty="0" err="1" smtClean="0"/>
                <a:t>Amphipathic</a:t>
              </a:r>
              <a:r>
                <a:rPr lang="en-US" dirty="0" smtClean="0"/>
                <a:t> molecule)</a:t>
              </a:r>
              <a:endParaRPr lang="en-US" dirty="0"/>
            </a:p>
          </p:txBody>
        </p:sp>
      </p:grpSp>
      <p:sp>
        <p:nvSpPr>
          <p:cNvPr id="12" name="Rectangle 11"/>
          <p:cNvSpPr/>
          <p:nvPr/>
        </p:nvSpPr>
        <p:spPr>
          <a:xfrm>
            <a:off x="3860801" y="152400"/>
            <a:ext cx="2991909" cy="369332"/>
          </a:xfrm>
          <a:prstGeom prst="rect">
            <a:avLst/>
          </a:prstGeom>
        </p:spPr>
        <p:txBody>
          <a:bodyPr wrap="none">
            <a:spAutoFit/>
          </a:bodyPr>
          <a:lstStyle/>
          <a:p>
            <a:pPr algn="ctr"/>
            <a:r>
              <a:rPr lang="en-US" b="1" dirty="0" smtClean="0">
                <a:cs typeface="Arial" pitchFamily="34" charset="0"/>
              </a:rPr>
              <a:t>The Cell Membrane Structure</a:t>
            </a:r>
            <a:endParaRPr lang="en-US" b="1" dirty="0">
              <a:cs typeface="Arial" pitchFamily="34" charset="0"/>
            </a:endParaRPr>
          </a:p>
        </p:txBody>
      </p:sp>
      <p:cxnSp>
        <p:nvCxnSpPr>
          <p:cNvPr id="16" name="Curved Connector 15"/>
          <p:cNvCxnSpPr/>
          <p:nvPr/>
        </p:nvCxnSpPr>
        <p:spPr>
          <a:xfrm flipV="1">
            <a:off x="6096000" y="990600"/>
            <a:ext cx="3860800" cy="15240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flipV="1">
            <a:off x="7416800" y="1676400"/>
            <a:ext cx="2540000" cy="2286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23" idx="6"/>
          </p:cNvCxnSpPr>
          <p:nvPr/>
        </p:nvCxnSpPr>
        <p:spPr>
          <a:xfrm flipV="1">
            <a:off x="7518400" y="1905000"/>
            <a:ext cx="3048000" cy="18421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673600" y="2209800"/>
            <a:ext cx="1422400" cy="685800"/>
          </a:xfrm>
          <a:prstGeom prst="ellipse">
            <a:avLst/>
          </a:prstGeom>
          <a:solidFill>
            <a:srgbClr val="00B0F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588000" y="1740020"/>
            <a:ext cx="1930400" cy="698380"/>
          </a:xfrm>
          <a:prstGeom prst="ellipse">
            <a:avLst/>
          </a:prstGeom>
          <a:solidFill>
            <a:srgbClr val="FFFF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30"/>
          <p:cNvGrpSpPr/>
          <p:nvPr/>
        </p:nvGrpSpPr>
        <p:grpSpPr>
          <a:xfrm>
            <a:off x="812800" y="3466030"/>
            <a:ext cx="4346028" cy="3010971"/>
            <a:chOff x="468403" y="3923229"/>
            <a:chExt cx="3259521" cy="3010971"/>
          </a:xfrm>
        </p:grpSpPr>
        <p:pic>
          <p:nvPicPr>
            <p:cNvPr id="30" name="Picture 29"/>
            <p:cNvPicPr>
              <a:picLocks noChangeAspect="1" noChangeArrowheads="1"/>
            </p:cNvPicPr>
            <p:nvPr/>
          </p:nvPicPr>
          <p:blipFill>
            <a:blip r:embed="rId2"/>
            <a:srcRect t="33189" r="90888" b="11496"/>
            <a:stretch>
              <a:fillRect/>
            </a:stretch>
          </p:blipFill>
          <p:spPr bwMode="auto">
            <a:xfrm>
              <a:off x="1600200" y="4038600"/>
              <a:ext cx="244536" cy="685800"/>
            </a:xfrm>
            <a:prstGeom prst="rect">
              <a:avLst/>
            </a:prstGeom>
            <a:noFill/>
            <a:ln w="9525">
              <a:noFill/>
              <a:miter lim="800000"/>
              <a:headEnd/>
              <a:tailEnd/>
            </a:ln>
            <a:effectLst/>
          </p:spPr>
        </p:pic>
        <p:sp>
          <p:nvSpPr>
            <p:cNvPr id="26" name="Oval 25"/>
            <p:cNvSpPr/>
            <p:nvPr/>
          </p:nvSpPr>
          <p:spPr>
            <a:xfrm>
              <a:off x="468403" y="4343400"/>
              <a:ext cx="2743200" cy="2133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154203" y="6472535"/>
              <a:ext cx="1079719" cy="461665"/>
            </a:xfrm>
            <a:prstGeom prst="rect">
              <a:avLst/>
            </a:prstGeom>
            <a:noFill/>
          </p:spPr>
          <p:txBody>
            <a:bodyPr wrap="none" rtlCol="0">
              <a:spAutoFit/>
            </a:bodyPr>
            <a:lstStyle/>
            <a:p>
              <a:r>
                <a:rPr lang="en-US" sz="1200" dirty="0" smtClean="0"/>
                <a:t>Interstitial fluid </a:t>
              </a:r>
            </a:p>
            <a:p>
              <a:r>
                <a:rPr lang="en-US" sz="1200" dirty="0" smtClean="0"/>
                <a:t>or extracellular fluid</a:t>
              </a:r>
              <a:endParaRPr lang="en-US" sz="1200" dirty="0"/>
            </a:p>
          </p:txBody>
        </p:sp>
        <p:sp>
          <p:nvSpPr>
            <p:cNvPr id="28" name="TextBox 27"/>
            <p:cNvSpPr txBox="1"/>
            <p:nvPr/>
          </p:nvSpPr>
          <p:spPr>
            <a:xfrm>
              <a:off x="1127780" y="5105400"/>
              <a:ext cx="877067" cy="369332"/>
            </a:xfrm>
            <a:prstGeom prst="rect">
              <a:avLst/>
            </a:prstGeom>
            <a:noFill/>
          </p:spPr>
          <p:txBody>
            <a:bodyPr wrap="none" rtlCol="0">
              <a:spAutoFit/>
            </a:bodyPr>
            <a:lstStyle/>
            <a:p>
              <a:r>
                <a:rPr lang="en-US" dirty="0" smtClean="0"/>
                <a:t>Cytoplasm</a:t>
              </a:r>
              <a:endParaRPr lang="en-US" dirty="0"/>
            </a:p>
          </p:txBody>
        </p:sp>
        <p:sp>
          <p:nvSpPr>
            <p:cNvPr id="29" name="TextBox 28"/>
            <p:cNvSpPr txBox="1"/>
            <p:nvPr/>
          </p:nvSpPr>
          <p:spPr>
            <a:xfrm rot="20760012">
              <a:off x="2519372" y="3923229"/>
              <a:ext cx="1208552" cy="369332"/>
            </a:xfrm>
            <a:prstGeom prst="rect">
              <a:avLst/>
            </a:prstGeom>
            <a:noFill/>
          </p:spPr>
          <p:txBody>
            <a:bodyPr wrap="none" rtlCol="0">
              <a:spAutoFit/>
            </a:bodyPr>
            <a:lstStyle/>
            <a:p>
              <a:r>
                <a:rPr lang="en-US" dirty="0" smtClean="0"/>
                <a:t>Cell membrane</a:t>
              </a:r>
              <a:endParaRPr lang="en-US" dirty="0"/>
            </a:p>
          </p:txBody>
        </p:sp>
      </p:grpSp>
      <p:cxnSp>
        <p:nvCxnSpPr>
          <p:cNvPr id="34" name="Straight Arrow Connector 33"/>
          <p:cNvCxnSpPr>
            <a:stCxn id="26" idx="7"/>
          </p:cNvCxnSpPr>
          <p:nvPr/>
        </p:nvCxnSpPr>
        <p:spPr>
          <a:xfrm rot="5400000" flipH="1" flipV="1">
            <a:off x="3792348" y="4028608"/>
            <a:ext cx="312458" cy="276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81000"/>
            <a:ext cx="11277600" cy="2554545"/>
          </a:xfrm>
          <a:prstGeom prst="rect">
            <a:avLst/>
          </a:prstGeom>
        </p:spPr>
        <p:txBody>
          <a:bodyPr wrap="square">
            <a:spAutoFit/>
          </a:bodyPr>
          <a:lstStyle/>
          <a:p>
            <a:pPr algn="just"/>
            <a:r>
              <a:rPr lang="en-US" sz="2000" dirty="0" smtClean="0"/>
              <a:t>The intracellular compartment is </a:t>
            </a:r>
            <a:r>
              <a:rPr lang="en-US" sz="2000" b="1" dirty="0" smtClean="0"/>
              <a:t>the space within the organism's cells</a:t>
            </a:r>
            <a:r>
              <a:rPr lang="en-US" sz="2000" dirty="0" smtClean="0"/>
              <a:t>; it is separated from the extracellular compartment by cell membranes</a:t>
            </a:r>
          </a:p>
          <a:p>
            <a:pPr algn="just"/>
            <a:r>
              <a:rPr lang="en-US" sz="2000" dirty="0" smtClean="0"/>
              <a:t>Each </a:t>
            </a:r>
            <a:r>
              <a:rPr lang="en-US" sz="2000" dirty="0" err="1" smtClean="0"/>
              <a:t>eucaryotic</a:t>
            </a:r>
            <a:r>
              <a:rPr lang="en-US" sz="2000" dirty="0" smtClean="0"/>
              <a:t> cell is subdivided into many enclosed compartments where many metabolic processes are carried out</a:t>
            </a:r>
          </a:p>
          <a:p>
            <a:pPr algn="just"/>
            <a:r>
              <a:rPr lang="en-US" sz="2000" dirty="0" smtClean="0"/>
              <a:t>Separating cellular compartments is necessary for the reactions not to mix and be carried out simultaneously</a:t>
            </a:r>
          </a:p>
          <a:p>
            <a:pPr algn="just"/>
            <a:r>
              <a:rPr lang="en-US" sz="2000" dirty="0" smtClean="0"/>
              <a:t>Many enzymes, reactions, substrates, and products are actively synthesized and degraded</a:t>
            </a:r>
          </a:p>
          <a:p>
            <a:pPr algn="just"/>
            <a:endParaRPr lang="en-US" sz="2000" dirty="0"/>
          </a:p>
        </p:txBody>
      </p:sp>
      <p:sp>
        <p:nvSpPr>
          <p:cNvPr id="3" name="Rectangle 2"/>
          <p:cNvSpPr/>
          <p:nvPr/>
        </p:nvSpPr>
        <p:spPr>
          <a:xfrm>
            <a:off x="3048000" y="-4464"/>
            <a:ext cx="6908800" cy="461665"/>
          </a:xfrm>
          <a:prstGeom prst="rect">
            <a:avLst/>
          </a:prstGeom>
        </p:spPr>
        <p:txBody>
          <a:bodyPr wrap="square">
            <a:spAutoFit/>
          </a:bodyPr>
          <a:lstStyle/>
          <a:p>
            <a:pPr algn="ctr"/>
            <a:r>
              <a:rPr lang="en-US" sz="2400" b="1" dirty="0" smtClean="0">
                <a:cs typeface="Arial" pitchFamily="34" charset="0"/>
              </a:rPr>
              <a:t>The Intracellular Compartment</a:t>
            </a:r>
            <a:endParaRPr lang="en-US" sz="2400" b="1" dirty="0">
              <a:cs typeface="Arial" pitchFamily="34" charset="0"/>
            </a:endParaRPr>
          </a:p>
        </p:txBody>
      </p:sp>
      <p:pic>
        <p:nvPicPr>
          <p:cNvPr id="5" name="Picture 3"/>
          <p:cNvPicPr>
            <a:picLocks noChangeAspect="1" noChangeArrowheads="1"/>
          </p:cNvPicPr>
          <p:nvPr/>
        </p:nvPicPr>
        <p:blipFill>
          <a:blip r:embed="rId2"/>
          <a:srcRect r="-3636" b="12727"/>
          <a:stretch>
            <a:fillRect/>
          </a:stretch>
        </p:blipFill>
        <p:spPr bwMode="auto">
          <a:xfrm>
            <a:off x="4309533" y="2743200"/>
            <a:ext cx="7882467" cy="3733800"/>
          </a:xfrm>
          <a:prstGeom prst="rect">
            <a:avLst/>
          </a:prstGeom>
          <a:noFill/>
          <a:ln w="9525">
            <a:noFill/>
            <a:miter lim="800000"/>
            <a:headEnd/>
            <a:tailEnd/>
          </a:ln>
          <a:effectLst/>
        </p:spPr>
      </p:pic>
      <p:sp>
        <p:nvSpPr>
          <p:cNvPr id="6" name="Rectangle 5"/>
          <p:cNvSpPr/>
          <p:nvPr/>
        </p:nvSpPr>
        <p:spPr>
          <a:xfrm>
            <a:off x="304800" y="2743200"/>
            <a:ext cx="3657600" cy="3785652"/>
          </a:xfrm>
          <a:prstGeom prst="rect">
            <a:avLst/>
          </a:prstGeom>
        </p:spPr>
        <p:txBody>
          <a:bodyPr wrap="square">
            <a:spAutoFit/>
          </a:bodyPr>
          <a:lstStyle/>
          <a:p>
            <a:pPr algn="just">
              <a:lnSpc>
                <a:spcPct val="150000"/>
              </a:lnSpc>
            </a:pPr>
            <a:r>
              <a:rPr lang="en-US" sz="2000" dirty="0" smtClean="0"/>
              <a:t>The </a:t>
            </a:r>
            <a:r>
              <a:rPr lang="en-US" sz="2000" dirty="0" err="1" smtClean="0"/>
              <a:t>cytosol</a:t>
            </a:r>
            <a:endParaRPr lang="en-US" sz="2000" dirty="0" smtClean="0"/>
          </a:p>
          <a:p>
            <a:pPr algn="just">
              <a:lnSpc>
                <a:spcPct val="150000"/>
              </a:lnSpc>
            </a:pPr>
            <a:r>
              <a:rPr lang="en-US" sz="2000" dirty="0" smtClean="0"/>
              <a:t>Endoplasmic reticulum </a:t>
            </a:r>
            <a:endParaRPr lang="en-US" sz="2000" dirty="0" smtClean="0"/>
          </a:p>
          <a:p>
            <a:pPr algn="just">
              <a:lnSpc>
                <a:spcPct val="150000"/>
              </a:lnSpc>
            </a:pPr>
            <a:r>
              <a:rPr lang="en-US" sz="2000" dirty="0" smtClean="0"/>
              <a:t>Golgi </a:t>
            </a:r>
            <a:r>
              <a:rPr lang="en-US" sz="2000" dirty="0" smtClean="0"/>
              <a:t>apparatus </a:t>
            </a:r>
          </a:p>
          <a:p>
            <a:pPr algn="just">
              <a:lnSpc>
                <a:spcPct val="150000"/>
              </a:lnSpc>
            </a:pPr>
            <a:r>
              <a:rPr lang="en-US" sz="2000" dirty="0" smtClean="0"/>
              <a:t>Nucleus</a:t>
            </a:r>
          </a:p>
          <a:p>
            <a:pPr algn="just">
              <a:lnSpc>
                <a:spcPct val="150000"/>
              </a:lnSpc>
            </a:pPr>
            <a:r>
              <a:rPr lang="en-US" sz="2000" dirty="0" smtClean="0"/>
              <a:t> </a:t>
            </a:r>
            <a:r>
              <a:rPr lang="en-US" sz="2000" dirty="0" smtClean="0"/>
              <a:t>Mitochondrion</a:t>
            </a:r>
          </a:p>
          <a:p>
            <a:pPr algn="just">
              <a:lnSpc>
                <a:spcPct val="150000"/>
              </a:lnSpc>
            </a:pPr>
            <a:r>
              <a:rPr lang="en-US" sz="2000" dirty="0" err="1" smtClean="0"/>
              <a:t>Endosome</a:t>
            </a:r>
            <a:r>
              <a:rPr lang="en-US" sz="2000" dirty="0" smtClean="0"/>
              <a:t>, </a:t>
            </a:r>
          </a:p>
          <a:p>
            <a:pPr algn="just">
              <a:lnSpc>
                <a:spcPct val="150000"/>
              </a:lnSpc>
            </a:pPr>
            <a:r>
              <a:rPr lang="en-US" sz="2000" dirty="0" err="1" smtClean="0"/>
              <a:t>Lysosome</a:t>
            </a:r>
            <a:r>
              <a:rPr lang="en-US" sz="2000" dirty="0" smtClean="0"/>
              <a:t>, </a:t>
            </a:r>
          </a:p>
          <a:p>
            <a:pPr algn="just">
              <a:lnSpc>
                <a:spcPct val="150000"/>
              </a:lnSpc>
            </a:pPr>
            <a:r>
              <a:rPr lang="en-US" sz="2000" dirty="0" err="1" smtClean="0"/>
              <a:t>Peroxisome</a:t>
            </a:r>
            <a:r>
              <a:rPr lang="en-US" sz="2000" dirty="0" smtClean="0"/>
              <a:t> </a:t>
            </a:r>
            <a:endParaRPr lang="en-US" sz="20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{0AF5710B-C9BE-D049-99F6-EA598E797940}tf10001119</Template>
  <TotalTime>2599</TotalTime>
  <Words>2215</Words>
  <Application>Microsoft Office PowerPoint</Application>
  <PresentationFormat>Custom</PresentationFormat>
  <Paragraphs>240</Paragraphs>
  <Slides>55</Slides>
  <Notes>4</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Slide 1</vt:lpstr>
      <vt:lpstr>Cell Membrane</vt:lpstr>
      <vt:lpstr>Slide 3</vt:lpstr>
      <vt:lpstr>1. Lipid and Lipid Bilayer Model (1925-26)</vt:lpstr>
      <vt:lpstr>Slide 5</vt:lpstr>
      <vt:lpstr>Slide 6</vt:lpstr>
      <vt:lpstr>Slide 7</vt:lpstr>
      <vt:lpstr>Slide 8</vt:lpstr>
      <vt:lpstr>Slide 9</vt:lpstr>
      <vt:lpstr>Slide 10</vt:lpstr>
      <vt:lpstr>Slide 11</vt:lpstr>
      <vt:lpstr>Slide 12</vt:lpstr>
      <vt:lpstr>Slide 13</vt:lpstr>
      <vt:lpstr>Slide 14</vt:lpstr>
      <vt:lpstr>Slide 15</vt:lpstr>
      <vt:lpstr>Aldoses</vt:lpstr>
      <vt:lpstr>Slide 17</vt:lpstr>
      <vt:lpstr>5 and 6 membered monosaccharides</vt:lpstr>
      <vt:lpstr>Slide 19</vt:lpstr>
      <vt:lpstr>Slide 20</vt:lpstr>
      <vt:lpstr>Slide 21</vt:lpstr>
      <vt:lpstr>Slide 22</vt:lpstr>
      <vt:lpstr>Slide 23</vt:lpstr>
      <vt:lpstr>Slide 24</vt:lpstr>
      <vt:lpstr>Slide 25</vt:lpstr>
      <vt:lpstr>Slide 26</vt:lpstr>
      <vt:lpstr>Slide 27</vt:lpstr>
      <vt:lpstr>Slide 28</vt:lpstr>
      <vt:lpstr>Slide 29</vt:lpstr>
      <vt:lpstr>Protein ( hydrolysis, denaturation)</vt:lpstr>
      <vt:lpstr>Nucleic acids (DNA, RNA)</vt:lpstr>
      <vt:lpstr>Sugar</vt:lpstr>
      <vt:lpstr>Slide 33</vt:lpstr>
      <vt:lpstr>Slide 34</vt:lpstr>
      <vt:lpstr>Slide 35</vt:lpstr>
      <vt:lpstr>Slide 36</vt:lpstr>
      <vt:lpstr>Slide 37</vt:lpstr>
      <vt:lpstr>Slide 38</vt:lpstr>
      <vt:lpstr>Slide 39</vt:lpstr>
      <vt:lpstr>Slide 40</vt:lpstr>
      <vt:lpstr>Slide 41</vt:lpstr>
      <vt:lpstr>Slide 42</vt:lpstr>
      <vt:lpstr>Lipids</vt:lpstr>
      <vt:lpstr>Lipids</vt:lpstr>
      <vt:lpstr>Slide 45</vt:lpstr>
      <vt:lpstr>Slide 46</vt:lpstr>
      <vt:lpstr>Phospholipid</vt:lpstr>
      <vt:lpstr>Glycerophospholipid</vt:lpstr>
      <vt:lpstr>Sphingophospholipds</vt:lpstr>
      <vt:lpstr>Slide 50</vt:lpstr>
      <vt:lpstr>Slide 51</vt:lpstr>
      <vt:lpstr>Slide 52</vt:lpstr>
      <vt:lpstr>Slide 53</vt:lpstr>
      <vt:lpstr>Slide 54</vt:lpstr>
      <vt:lpstr>Slide 55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 RAMALINGAM</dc:creator>
  <cp:lastModifiedBy>admin</cp:lastModifiedBy>
  <cp:revision>134</cp:revision>
  <dcterms:created xsi:type="dcterms:W3CDTF">2020-05-05T09:43:45Z</dcterms:created>
  <dcterms:modified xsi:type="dcterms:W3CDTF">2021-12-22T05:08:52Z</dcterms:modified>
</cp:coreProperties>
</file>